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38"/>
  </p:notesMasterIdLst>
  <p:sldIdLst>
    <p:sldId id="256" r:id="rId2"/>
    <p:sldId id="322" r:id="rId3"/>
    <p:sldId id="316" r:id="rId4"/>
    <p:sldId id="453" r:id="rId5"/>
    <p:sldId id="454" r:id="rId6"/>
    <p:sldId id="455" r:id="rId7"/>
    <p:sldId id="456" r:id="rId8"/>
    <p:sldId id="461" r:id="rId9"/>
    <p:sldId id="280" r:id="rId10"/>
    <p:sldId id="462" r:id="rId11"/>
    <p:sldId id="281" r:id="rId12"/>
    <p:sldId id="458" r:id="rId13"/>
    <p:sldId id="297" r:id="rId14"/>
    <p:sldId id="298" r:id="rId15"/>
    <p:sldId id="282" r:id="rId16"/>
    <p:sldId id="463" r:id="rId17"/>
    <p:sldId id="277" r:id="rId18"/>
    <p:sldId id="283" r:id="rId19"/>
    <p:sldId id="284" r:id="rId20"/>
    <p:sldId id="286" r:id="rId21"/>
    <p:sldId id="296" r:id="rId22"/>
    <p:sldId id="287" r:id="rId23"/>
    <p:sldId id="464" r:id="rId24"/>
    <p:sldId id="465" r:id="rId25"/>
    <p:sldId id="459" r:id="rId26"/>
    <p:sldId id="285" r:id="rId27"/>
    <p:sldId id="467" r:id="rId28"/>
    <p:sldId id="288" r:id="rId29"/>
    <p:sldId id="289" r:id="rId30"/>
    <p:sldId id="290" r:id="rId31"/>
    <p:sldId id="292" r:id="rId32"/>
    <p:sldId id="295" r:id="rId33"/>
    <p:sldId id="294" r:id="rId34"/>
    <p:sldId id="291" r:id="rId35"/>
    <p:sldId id="300" r:id="rId36"/>
    <p:sldId id="299" r:id="rId3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MS PGothic" panose="020B0600070205080204" pitchFamily="34" charset="-128"/>
      <p:regular r:id="rId40"/>
    </p:embeddedFont>
    <p:embeddedFont>
      <p:font typeface="Palatino Linotype" panose="02040502050505030304" pitchFamily="18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C98"/>
    <a:srgbClr val="F0DCF4"/>
    <a:srgbClr val="F7ADDD"/>
    <a:srgbClr val="FBE5D4"/>
    <a:srgbClr val="CC00FF"/>
    <a:srgbClr val="660066"/>
    <a:srgbClr val="A90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4E258A-9B07-441B-BA78-3E35A7829B2D}">
  <a:tblStyle styleId="{394E258A-9B07-441B-BA78-3E35A7829B2D}" styleName="Table_0"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AEC"/>
          </a:solidFill>
        </a:fill>
      </a:tcStyle>
    </a:wholeTbl>
    <a:band1H>
      <a:tcTxStyle/>
      <a:tcStyle>
        <a:tcBdr/>
        <a:fill>
          <a:solidFill>
            <a:srgbClr val="F5D3D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5D3D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rgbClr val="FFFFFF"/>
      </a:tcTxStyle>
      <a:tcStyle>
        <a:tcBdr/>
        <a:fill>
          <a:solidFill>
            <a:srgbClr val="E66C7D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/>
        <a:fill>
          <a:solidFill>
            <a:srgbClr val="E66C7D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6C7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66C7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0" autoAdjust="0"/>
    <p:restoredTop sz="86740" autoAdjust="0"/>
  </p:normalViewPr>
  <p:slideViewPr>
    <p:cSldViewPr snapToGrid="0">
      <p:cViewPr varScale="1">
        <p:scale>
          <a:sx n="112" d="100"/>
          <a:sy n="112" d="100"/>
        </p:scale>
        <p:origin x="328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27E393-FCFD-4803-8441-5D2599A886F2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9C21451-6D7D-4868-821C-BBE04FB22254}">
      <dgm:prSet phldrT="[Text]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US" dirty="0"/>
            <a:t>Row-Reduced Matrix</a:t>
          </a:r>
        </a:p>
      </dgm:t>
    </dgm:pt>
    <dgm:pt modelId="{E698515A-9C93-4BF3-97C6-6CE8266719F0}" type="parTrans" cxnId="{2EB99FA3-24BE-40C1-B111-769850068973}">
      <dgm:prSet/>
      <dgm:spPr/>
      <dgm:t>
        <a:bodyPr/>
        <a:lstStyle/>
        <a:p>
          <a:endParaRPr lang="en-US"/>
        </a:p>
      </dgm:t>
    </dgm:pt>
    <dgm:pt modelId="{11FA8C21-E344-4585-A81C-F093DD5CE652}" type="sibTrans" cxnId="{2EB99FA3-24BE-40C1-B111-769850068973}">
      <dgm:prSet/>
      <dgm:spPr/>
      <dgm:t>
        <a:bodyPr/>
        <a:lstStyle/>
        <a:p>
          <a:endParaRPr lang="en-US"/>
        </a:p>
      </dgm:t>
    </dgm:pt>
    <dgm:pt modelId="{E7577A68-9230-4697-9C94-1119671DEF35}">
      <dgm:prSet/>
      <dgm:spPr/>
      <dgm:t>
        <a:bodyPr/>
        <a:lstStyle/>
        <a:p>
          <a:r>
            <a:rPr lang="en-US" dirty="0"/>
            <a:t>Echelon form</a:t>
          </a:r>
        </a:p>
      </dgm:t>
    </dgm:pt>
    <dgm:pt modelId="{E682877D-588E-43D1-9B16-B6FA845BCA3B}" type="parTrans" cxnId="{A3797AC2-DCD6-4D3D-8426-0C657FDF6F56}">
      <dgm:prSet/>
      <dgm:spPr/>
      <dgm:t>
        <a:bodyPr/>
        <a:lstStyle/>
        <a:p>
          <a:endParaRPr lang="en-US"/>
        </a:p>
      </dgm:t>
    </dgm:pt>
    <dgm:pt modelId="{CD48DC63-7CBF-4683-82CC-7F5C23EF7086}" type="sibTrans" cxnId="{A3797AC2-DCD6-4D3D-8426-0C657FDF6F56}">
      <dgm:prSet/>
      <dgm:spPr/>
      <dgm:t>
        <a:bodyPr/>
        <a:lstStyle/>
        <a:p>
          <a:endParaRPr lang="en-US"/>
        </a:p>
      </dgm:t>
    </dgm:pt>
    <dgm:pt modelId="{6CF5D813-4519-4457-8298-512EFE3CB480}">
      <dgm:prSet/>
      <dgm:spPr/>
      <dgm:t>
        <a:bodyPr/>
        <a:lstStyle/>
        <a:p>
          <a:r>
            <a:rPr lang="en-US" dirty="0"/>
            <a:t>Solutions of a Linear System</a:t>
          </a:r>
          <a:endParaRPr lang="en-US" dirty="0">
            <a:solidFill>
              <a:schemeClr val="tx1"/>
            </a:solidFill>
          </a:endParaRPr>
        </a:p>
      </dgm:t>
    </dgm:pt>
    <dgm:pt modelId="{F6CE1992-D92D-419E-9D5A-07454DABFC21}" type="parTrans" cxnId="{BC606A62-D78E-4C86-A4D6-928BB5B7371B}">
      <dgm:prSet/>
      <dgm:spPr/>
      <dgm:t>
        <a:bodyPr/>
        <a:lstStyle/>
        <a:p>
          <a:endParaRPr lang="en-US"/>
        </a:p>
      </dgm:t>
    </dgm:pt>
    <dgm:pt modelId="{1B48B2BC-93A5-42EE-BDA8-CEF7217FBEEF}" type="sibTrans" cxnId="{BC606A62-D78E-4C86-A4D6-928BB5B7371B}">
      <dgm:prSet/>
      <dgm:spPr/>
      <dgm:t>
        <a:bodyPr/>
        <a:lstStyle/>
        <a:p>
          <a:endParaRPr lang="en-US"/>
        </a:p>
      </dgm:t>
    </dgm:pt>
    <dgm:pt modelId="{6E0C972A-67E8-40E9-8D64-4D68DCB3AA14}">
      <dgm:prSet/>
      <dgm:spPr/>
      <dgm:t>
        <a:bodyPr/>
        <a:lstStyle/>
        <a:p>
          <a:r>
            <a:rPr lang="en-US" dirty="0"/>
            <a:t>Row-Reduced Echelon Form</a:t>
          </a:r>
        </a:p>
      </dgm:t>
    </dgm:pt>
    <dgm:pt modelId="{87314E16-3EFF-42E2-BEC6-16D5C872E089}" type="parTrans" cxnId="{6308F0A7-5D04-40AE-8DB6-C5DF0A309224}">
      <dgm:prSet/>
      <dgm:spPr/>
      <dgm:t>
        <a:bodyPr/>
        <a:lstStyle/>
        <a:p>
          <a:endParaRPr lang="en-US"/>
        </a:p>
      </dgm:t>
    </dgm:pt>
    <dgm:pt modelId="{9E820974-C17C-44CE-B365-F936F1DF33AC}" type="sibTrans" cxnId="{6308F0A7-5D04-40AE-8DB6-C5DF0A309224}">
      <dgm:prSet/>
      <dgm:spPr/>
      <dgm:t>
        <a:bodyPr/>
        <a:lstStyle/>
        <a:p>
          <a:endParaRPr lang="en-US"/>
        </a:p>
      </dgm:t>
    </dgm:pt>
    <dgm:pt modelId="{FFC9CE6A-EC74-4485-91C8-1DC81AD2F994}" type="pres">
      <dgm:prSet presAssocID="{B027E393-FCFD-4803-8441-5D2599A886F2}" presName="Name0" presStyleCnt="0">
        <dgm:presLayoutVars>
          <dgm:chMax val="7"/>
          <dgm:chPref val="7"/>
          <dgm:dir/>
        </dgm:presLayoutVars>
      </dgm:prSet>
      <dgm:spPr/>
    </dgm:pt>
    <dgm:pt modelId="{D6796D47-9F25-489A-B5C8-B666B8DBC516}" type="pres">
      <dgm:prSet presAssocID="{B027E393-FCFD-4803-8441-5D2599A886F2}" presName="Name1" presStyleCnt="0"/>
      <dgm:spPr/>
    </dgm:pt>
    <dgm:pt modelId="{CA720EF1-09AE-4EF5-B475-3175183392B1}" type="pres">
      <dgm:prSet presAssocID="{B027E393-FCFD-4803-8441-5D2599A886F2}" presName="cycle" presStyleCnt="0"/>
      <dgm:spPr/>
    </dgm:pt>
    <dgm:pt modelId="{1E1786EB-C902-4BA0-A831-B11EEC673613}" type="pres">
      <dgm:prSet presAssocID="{B027E393-FCFD-4803-8441-5D2599A886F2}" presName="srcNode" presStyleLbl="node1" presStyleIdx="0" presStyleCnt="4"/>
      <dgm:spPr/>
    </dgm:pt>
    <dgm:pt modelId="{565D235F-A954-47C2-8B1D-2CA3D0D76722}" type="pres">
      <dgm:prSet presAssocID="{B027E393-FCFD-4803-8441-5D2599A886F2}" presName="conn" presStyleLbl="parChTrans1D2" presStyleIdx="0" presStyleCnt="1"/>
      <dgm:spPr/>
    </dgm:pt>
    <dgm:pt modelId="{E8852ADB-6FE3-44F2-9CE0-1660DD0105F5}" type="pres">
      <dgm:prSet presAssocID="{B027E393-FCFD-4803-8441-5D2599A886F2}" presName="extraNode" presStyleLbl="node1" presStyleIdx="0" presStyleCnt="4"/>
      <dgm:spPr/>
    </dgm:pt>
    <dgm:pt modelId="{DC63526E-C73C-465A-88E8-A638DA5D3F2E}" type="pres">
      <dgm:prSet presAssocID="{B027E393-FCFD-4803-8441-5D2599A886F2}" presName="dstNode" presStyleLbl="node1" presStyleIdx="0" presStyleCnt="4"/>
      <dgm:spPr/>
    </dgm:pt>
    <dgm:pt modelId="{397D28FF-B814-4B7C-A1F8-0DC806A6B092}" type="pres">
      <dgm:prSet presAssocID="{79C21451-6D7D-4868-821C-BBE04FB22254}" presName="text_1" presStyleLbl="node1" presStyleIdx="0" presStyleCnt="4">
        <dgm:presLayoutVars>
          <dgm:bulletEnabled val="1"/>
        </dgm:presLayoutVars>
      </dgm:prSet>
      <dgm:spPr/>
    </dgm:pt>
    <dgm:pt modelId="{A730C7C4-2207-4E90-8782-88A79CD488A8}" type="pres">
      <dgm:prSet presAssocID="{79C21451-6D7D-4868-821C-BBE04FB22254}" presName="accent_1" presStyleCnt="0"/>
      <dgm:spPr/>
    </dgm:pt>
    <dgm:pt modelId="{942791E0-4955-413B-92A8-0391D5C2598F}" type="pres">
      <dgm:prSet presAssocID="{79C21451-6D7D-4868-821C-BBE04FB22254}" presName="accentRepeatNode" presStyleLbl="solidFgAcc1" presStyleIdx="0" presStyleCnt="4"/>
      <dgm:spPr/>
    </dgm:pt>
    <dgm:pt modelId="{DE719A35-FE27-4756-9083-C1B10D5A4A7C}" type="pres">
      <dgm:prSet presAssocID="{E7577A68-9230-4697-9C94-1119671DEF35}" presName="text_2" presStyleLbl="node1" presStyleIdx="1" presStyleCnt="4">
        <dgm:presLayoutVars>
          <dgm:bulletEnabled val="1"/>
        </dgm:presLayoutVars>
      </dgm:prSet>
      <dgm:spPr/>
    </dgm:pt>
    <dgm:pt modelId="{E4D27396-7AE7-443B-8C78-98656ECD6946}" type="pres">
      <dgm:prSet presAssocID="{E7577A68-9230-4697-9C94-1119671DEF35}" presName="accent_2" presStyleCnt="0"/>
      <dgm:spPr/>
    </dgm:pt>
    <dgm:pt modelId="{4CFA188F-6E10-424F-A0C8-66DFA84B6E81}" type="pres">
      <dgm:prSet presAssocID="{E7577A68-9230-4697-9C94-1119671DEF35}" presName="accentRepeatNode" presStyleLbl="solidFgAcc1" presStyleIdx="1" presStyleCnt="4"/>
      <dgm:spPr/>
    </dgm:pt>
    <dgm:pt modelId="{BFD10852-54CA-4C74-9C3B-C927774B8854}" type="pres">
      <dgm:prSet presAssocID="{6E0C972A-67E8-40E9-8D64-4D68DCB3AA14}" presName="text_3" presStyleLbl="node1" presStyleIdx="2" presStyleCnt="4">
        <dgm:presLayoutVars>
          <dgm:bulletEnabled val="1"/>
        </dgm:presLayoutVars>
      </dgm:prSet>
      <dgm:spPr/>
    </dgm:pt>
    <dgm:pt modelId="{464F6B4F-AD3F-4A06-BF58-E90458EA57D9}" type="pres">
      <dgm:prSet presAssocID="{6E0C972A-67E8-40E9-8D64-4D68DCB3AA14}" presName="accent_3" presStyleCnt="0"/>
      <dgm:spPr/>
    </dgm:pt>
    <dgm:pt modelId="{424E5D62-F628-47F2-83B6-2872C70EB0CF}" type="pres">
      <dgm:prSet presAssocID="{6E0C972A-67E8-40E9-8D64-4D68DCB3AA14}" presName="accentRepeatNode" presStyleLbl="solidFgAcc1" presStyleIdx="2" presStyleCnt="4"/>
      <dgm:spPr/>
    </dgm:pt>
    <dgm:pt modelId="{D3974F6F-22C0-47C5-8D3F-A84F3756D0D8}" type="pres">
      <dgm:prSet presAssocID="{6CF5D813-4519-4457-8298-512EFE3CB480}" presName="text_4" presStyleLbl="node1" presStyleIdx="3" presStyleCnt="4">
        <dgm:presLayoutVars>
          <dgm:bulletEnabled val="1"/>
        </dgm:presLayoutVars>
      </dgm:prSet>
      <dgm:spPr/>
    </dgm:pt>
    <dgm:pt modelId="{799DBCF4-7247-40DB-9149-0E6DEFC7C728}" type="pres">
      <dgm:prSet presAssocID="{6CF5D813-4519-4457-8298-512EFE3CB480}" presName="accent_4" presStyleCnt="0"/>
      <dgm:spPr/>
    </dgm:pt>
    <dgm:pt modelId="{F244327E-C0E2-479A-9767-3047E79D7DC0}" type="pres">
      <dgm:prSet presAssocID="{6CF5D813-4519-4457-8298-512EFE3CB480}" presName="accentRepeatNode" presStyleLbl="solidFgAcc1" presStyleIdx="3" presStyleCnt="4"/>
      <dgm:spPr/>
    </dgm:pt>
  </dgm:ptLst>
  <dgm:cxnLst>
    <dgm:cxn modelId="{8EB80E07-63A1-48B2-84F2-8E202DC506AA}" type="presOf" srcId="{B027E393-FCFD-4803-8441-5D2599A886F2}" destId="{FFC9CE6A-EC74-4485-91C8-1DC81AD2F994}" srcOrd="0" destOrd="0" presId="urn:microsoft.com/office/officeart/2008/layout/VerticalCurvedList"/>
    <dgm:cxn modelId="{2B9E8D14-3355-42EB-B89E-D5FD07B76150}" type="presOf" srcId="{79C21451-6D7D-4868-821C-BBE04FB22254}" destId="{397D28FF-B814-4B7C-A1F8-0DC806A6B092}" srcOrd="0" destOrd="0" presId="urn:microsoft.com/office/officeart/2008/layout/VerticalCurvedList"/>
    <dgm:cxn modelId="{FECD3F25-886A-4BA5-A1C3-8DA910168132}" type="presOf" srcId="{6E0C972A-67E8-40E9-8D64-4D68DCB3AA14}" destId="{BFD10852-54CA-4C74-9C3B-C927774B8854}" srcOrd="0" destOrd="0" presId="urn:microsoft.com/office/officeart/2008/layout/VerticalCurvedList"/>
    <dgm:cxn modelId="{BC606A62-D78E-4C86-A4D6-928BB5B7371B}" srcId="{B027E393-FCFD-4803-8441-5D2599A886F2}" destId="{6CF5D813-4519-4457-8298-512EFE3CB480}" srcOrd="3" destOrd="0" parTransId="{F6CE1992-D92D-419E-9D5A-07454DABFC21}" sibTransId="{1B48B2BC-93A5-42EE-BDA8-CEF7217FBEEF}"/>
    <dgm:cxn modelId="{1AABBD54-804B-42D4-AB3B-49D7CF0F4DE3}" type="presOf" srcId="{E7577A68-9230-4697-9C94-1119671DEF35}" destId="{DE719A35-FE27-4756-9083-C1B10D5A4A7C}" srcOrd="0" destOrd="0" presId="urn:microsoft.com/office/officeart/2008/layout/VerticalCurvedList"/>
    <dgm:cxn modelId="{170C1555-CCCA-4AE7-97EA-39A627B0294D}" type="presOf" srcId="{6CF5D813-4519-4457-8298-512EFE3CB480}" destId="{D3974F6F-22C0-47C5-8D3F-A84F3756D0D8}" srcOrd="0" destOrd="0" presId="urn:microsoft.com/office/officeart/2008/layout/VerticalCurvedList"/>
    <dgm:cxn modelId="{2EB99FA3-24BE-40C1-B111-769850068973}" srcId="{B027E393-FCFD-4803-8441-5D2599A886F2}" destId="{79C21451-6D7D-4868-821C-BBE04FB22254}" srcOrd="0" destOrd="0" parTransId="{E698515A-9C93-4BF3-97C6-6CE8266719F0}" sibTransId="{11FA8C21-E344-4585-A81C-F093DD5CE652}"/>
    <dgm:cxn modelId="{6308F0A7-5D04-40AE-8DB6-C5DF0A309224}" srcId="{B027E393-FCFD-4803-8441-5D2599A886F2}" destId="{6E0C972A-67E8-40E9-8D64-4D68DCB3AA14}" srcOrd="2" destOrd="0" parTransId="{87314E16-3EFF-42E2-BEC6-16D5C872E089}" sibTransId="{9E820974-C17C-44CE-B365-F936F1DF33AC}"/>
    <dgm:cxn modelId="{A3797AC2-DCD6-4D3D-8426-0C657FDF6F56}" srcId="{B027E393-FCFD-4803-8441-5D2599A886F2}" destId="{E7577A68-9230-4697-9C94-1119671DEF35}" srcOrd="1" destOrd="0" parTransId="{E682877D-588E-43D1-9B16-B6FA845BCA3B}" sibTransId="{CD48DC63-7CBF-4683-82CC-7F5C23EF7086}"/>
    <dgm:cxn modelId="{DFEF2AFF-2F07-44E6-A458-9AAC1A737504}" type="presOf" srcId="{11FA8C21-E344-4585-A81C-F093DD5CE652}" destId="{565D235F-A954-47C2-8B1D-2CA3D0D76722}" srcOrd="0" destOrd="0" presId="urn:microsoft.com/office/officeart/2008/layout/VerticalCurvedList"/>
    <dgm:cxn modelId="{5AA74EDD-9908-4E6F-B029-D38659D719F6}" type="presParOf" srcId="{FFC9CE6A-EC74-4485-91C8-1DC81AD2F994}" destId="{D6796D47-9F25-489A-B5C8-B666B8DBC516}" srcOrd="0" destOrd="0" presId="urn:microsoft.com/office/officeart/2008/layout/VerticalCurvedList"/>
    <dgm:cxn modelId="{E34CCE15-3754-4950-ACCE-1FA939E56885}" type="presParOf" srcId="{D6796D47-9F25-489A-B5C8-B666B8DBC516}" destId="{CA720EF1-09AE-4EF5-B475-3175183392B1}" srcOrd="0" destOrd="0" presId="urn:microsoft.com/office/officeart/2008/layout/VerticalCurvedList"/>
    <dgm:cxn modelId="{8CB3DF6D-9A4A-4508-90F5-FF9BE4932D77}" type="presParOf" srcId="{CA720EF1-09AE-4EF5-B475-3175183392B1}" destId="{1E1786EB-C902-4BA0-A831-B11EEC673613}" srcOrd="0" destOrd="0" presId="urn:microsoft.com/office/officeart/2008/layout/VerticalCurvedList"/>
    <dgm:cxn modelId="{193F9066-D82E-4820-A80D-D07D40F4FB1F}" type="presParOf" srcId="{CA720EF1-09AE-4EF5-B475-3175183392B1}" destId="{565D235F-A954-47C2-8B1D-2CA3D0D76722}" srcOrd="1" destOrd="0" presId="urn:microsoft.com/office/officeart/2008/layout/VerticalCurvedList"/>
    <dgm:cxn modelId="{27938544-A0CE-4BE4-948C-98F64E764BD9}" type="presParOf" srcId="{CA720EF1-09AE-4EF5-B475-3175183392B1}" destId="{E8852ADB-6FE3-44F2-9CE0-1660DD0105F5}" srcOrd="2" destOrd="0" presId="urn:microsoft.com/office/officeart/2008/layout/VerticalCurvedList"/>
    <dgm:cxn modelId="{ED1DDB34-8546-492A-AF11-2FD0940573E6}" type="presParOf" srcId="{CA720EF1-09AE-4EF5-B475-3175183392B1}" destId="{DC63526E-C73C-465A-88E8-A638DA5D3F2E}" srcOrd="3" destOrd="0" presId="urn:microsoft.com/office/officeart/2008/layout/VerticalCurvedList"/>
    <dgm:cxn modelId="{BB51F266-8D84-4ADA-8338-E3055EE87A31}" type="presParOf" srcId="{D6796D47-9F25-489A-B5C8-B666B8DBC516}" destId="{397D28FF-B814-4B7C-A1F8-0DC806A6B092}" srcOrd="1" destOrd="0" presId="urn:microsoft.com/office/officeart/2008/layout/VerticalCurvedList"/>
    <dgm:cxn modelId="{874EED77-4D97-439A-8B29-93943493269D}" type="presParOf" srcId="{D6796D47-9F25-489A-B5C8-B666B8DBC516}" destId="{A730C7C4-2207-4E90-8782-88A79CD488A8}" srcOrd="2" destOrd="0" presId="urn:microsoft.com/office/officeart/2008/layout/VerticalCurvedList"/>
    <dgm:cxn modelId="{0C837520-A2D1-4DDC-8264-B345700A1C0F}" type="presParOf" srcId="{A730C7C4-2207-4E90-8782-88A79CD488A8}" destId="{942791E0-4955-413B-92A8-0391D5C2598F}" srcOrd="0" destOrd="0" presId="urn:microsoft.com/office/officeart/2008/layout/VerticalCurvedList"/>
    <dgm:cxn modelId="{2A43EAA5-F5F0-4327-9BB6-0778251D7EB2}" type="presParOf" srcId="{D6796D47-9F25-489A-B5C8-B666B8DBC516}" destId="{DE719A35-FE27-4756-9083-C1B10D5A4A7C}" srcOrd="3" destOrd="0" presId="urn:microsoft.com/office/officeart/2008/layout/VerticalCurvedList"/>
    <dgm:cxn modelId="{F19EED36-C9B2-48C2-AAD8-881F7FF733DB}" type="presParOf" srcId="{D6796D47-9F25-489A-B5C8-B666B8DBC516}" destId="{E4D27396-7AE7-443B-8C78-98656ECD6946}" srcOrd="4" destOrd="0" presId="urn:microsoft.com/office/officeart/2008/layout/VerticalCurvedList"/>
    <dgm:cxn modelId="{0F7F38D0-00C8-4AF3-99BC-CA5E14975DF1}" type="presParOf" srcId="{E4D27396-7AE7-443B-8C78-98656ECD6946}" destId="{4CFA188F-6E10-424F-A0C8-66DFA84B6E81}" srcOrd="0" destOrd="0" presId="urn:microsoft.com/office/officeart/2008/layout/VerticalCurvedList"/>
    <dgm:cxn modelId="{5B380DCF-9E8B-4AEC-858F-8B8C310345CB}" type="presParOf" srcId="{D6796D47-9F25-489A-B5C8-B666B8DBC516}" destId="{BFD10852-54CA-4C74-9C3B-C927774B8854}" srcOrd="5" destOrd="0" presId="urn:microsoft.com/office/officeart/2008/layout/VerticalCurvedList"/>
    <dgm:cxn modelId="{EFA2A301-F3FF-4234-AC48-6B6B45AD210D}" type="presParOf" srcId="{D6796D47-9F25-489A-B5C8-B666B8DBC516}" destId="{464F6B4F-AD3F-4A06-BF58-E90458EA57D9}" srcOrd="6" destOrd="0" presId="urn:microsoft.com/office/officeart/2008/layout/VerticalCurvedList"/>
    <dgm:cxn modelId="{C40C3107-6323-4F0E-AED5-301B88FF9015}" type="presParOf" srcId="{464F6B4F-AD3F-4A06-BF58-E90458EA57D9}" destId="{424E5D62-F628-47F2-83B6-2872C70EB0CF}" srcOrd="0" destOrd="0" presId="urn:microsoft.com/office/officeart/2008/layout/VerticalCurvedList"/>
    <dgm:cxn modelId="{D4B1EA3F-EB47-48DA-8E3B-FC966D93EA43}" type="presParOf" srcId="{D6796D47-9F25-489A-B5C8-B666B8DBC516}" destId="{D3974F6F-22C0-47C5-8D3F-A84F3756D0D8}" srcOrd="7" destOrd="0" presId="urn:microsoft.com/office/officeart/2008/layout/VerticalCurvedList"/>
    <dgm:cxn modelId="{7E0A7F9F-A520-4A5C-8457-66B4A3D7B5A3}" type="presParOf" srcId="{D6796D47-9F25-489A-B5C8-B666B8DBC516}" destId="{799DBCF4-7247-40DB-9149-0E6DEFC7C728}" srcOrd="8" destOrd="0" presId="urn:microsoft.com/office/officeart/2008/layout/VerticalCurvedList"/>
    <dgm:cxn modelId="{5DFC0817-7601-424C-B1EF-97AF1DBBA075}" type="presParOf" srcId="{799DBCF4-7247-40DB-9149-0E6DEFC7C728}" destId="{F244327E-C0E2-479A-9767-3047E79D7DC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D235F-A954-47C2-8B1D-2CA3D0D76722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D28FF-B814-4B7C-A1F8-0DC806A6B092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800" kern="1200" dirty="0"/>
            <a:t>Row-Reduced Matrix</a:t>
          </a:r>
        </a:p>
      </dsp:txBody>
      <dsp:txXfrm>
        <a:off x="460128" y="312440"/>
        <a:ext cx="5580684" cy="625205"/>
      </dsp:txXfrm>
    </dsp:sp>
    <dsp:sp modelId="{942791E0-4955-413B-92A8-0391D5C2598F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19A35-FE27-4756-9083-C1B10D5A4A7C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Echelon form</a:t>
          </a:r>
        </a:p>
      </dsp:txBody>
      <dsp:txXfrm>
        <a:off x="818573" y="1250411"/>
        <a:ext cx="5222240" cy="625205"/>
      </dsp:txXfrm>
    </dsp:sp>
    <dsp:sp modelId="{4CFA188F-6E10-424F-A0C8-66DFA84B6E81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10852-54CA-4C74-9C3B-C927774B8854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Row-Reduced Echelon Form</a:t>
          </a:r>
        </a:p>
      </dsp:txBody>
      <dsp:txXfrm>
        <a:off x="818573" y="2188382"/>
        <a:ext cx="5222240" cy="625205"/>
      </dsp:txXfrm>
    </dsp:sp>
    <dsp:sp modelId="{424E5D62-F628-47F2-83B6-2872C70EB0CF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74F6F-22C0-47C5-8D3F-A84F3756D0D8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Solutions of a Linear System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0128" y="3126353"/>
        <a:ext cx="5580684" cy="625205"/>
      </dsp:txXfrm>
    </dsp:sp>
    <dsp:sp modelId="{F244327E-C0E2-479A-9767-3047E79D7DC0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7826b68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g207826b68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اگه بیشتر از یک </a:t>
            </a:r>
            <a:r>
              <a:rPr lang="en-US" dirty="0"/>
              <a:t>free variable</a:t>
            </a:r>
            <a:br>
              <a:rPr lang="en-US" dirty="0"/>
            </a:br>
            <a:r>
              <a:rPr lang="fa-IR" dirty="0"/>
              <a:t>باشه معادله چطور میشه؟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43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03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اگه بیشتر از یک </a:t>
            </a:r>
            <a:r>
              <a:rPr lang="en-US" dirty="0"/>
              <a:t>free variable</a:t>
            </a:r>
            <a:br>
              <a:rPr lang="en-US" dirty="0"/>
            </a:br>
            <a:r>
              <a:rPr lang="fa-IR" dirty="0"/>
              <a:t>باشه معادله چطور میشه؟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32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/>
              <a:t>اگه بیشتر از یک </a:t>
            </a:r>
            <a:r>
              <a:rPr lang="en-US" dirty="0"/>
              <a:t>free variable</a:t>
            </a:r>
            <a:br>
              <a:rPr lang="en-US" dirty="0"/>
            </a:br>
            <a:r>
              <a:rPr lang="fa-IR" dirty="0"/>
              <a:t>باشه معادله چطور میشه؟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5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6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7826b6875_0_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07826b6875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24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https://people.math.carleton.ca/~kcheung/math/notes/MATH1107/wk04/04_reduced_row-echelon_form.html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82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https://www.statlect.com/matrix-algebra/Gauss-Jordan-elimination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29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21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color for solution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8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n=[</a:t>
            </a:r>
            <a:r>
              <a:rPr lang="en-US" dirty="0" err="1"/>
              <a:t>a,b</a:t>
            </a:r>
            <a:r>
              <a:rPr lang="en-US" dirty="0"/>
              <a:t>] </a:t>
            </a:r>
            <a:r>
              <a:rPr lang="en-US" dirty="0" err="1"/>
              <a:t>az</a:t>
            </a:r>
            <a:r>
              <a:rPr lang="en-US" dirty="0"/>
              <a:t> normal form b general form </a:t>
            </a:r>
            <a:r>
              <a:rPr lang="en-US" dirty="0" err="1"/>
              <a:t>miresim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0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a-IR" dirty="0"/>
              <a:t>برای وکتور فرم: یک بردار توی صفحه از ترکیب خطی از دو تا بردار ساخته میشه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F08A6-D6DA-43DF-A624-E233A14AD3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2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628647" y="1282154"/>
            <a:ext cx="78867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alatino Linotype"/>
              <a:buNone/>
              <a:defRPr sz="41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628646" y="2346692"/>
            <a:ext cx="78867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5"/>
          <p:cNvSpPr/>
          <p:nvPr/>
        </p:nvSpPr>
        <p:spPr>
          <a:xfrm rot="10800000" flipH="1">
            <a:off x="628646" y="2174312"/>
            <a:ext cx="7886700" cy="41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2"/>
          </p:nvPr>
        </p:nvSpPr>
        <p:spPr>
          <a:xfrm>
            <a:off x="628646" y="3377260"/>
            <a:ext cx="78867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423F2-98D7-FCB0-B8A6-6B8AA1B341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5217" r="5114" b="7231"/>
          <a:stretch/>
        </p:blipFill>
        <p:spPr>
          <a:xfrm>
            <a:off x="7635725" y="67559"/>
            <a:ext cx="1097280" cy="10994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750553"/>
            <a:ext cx="7886700" cy="3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826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r>
              <a:rPr lang="en-US" dirty="0"/>
              <a:t>L</a:t>
            </a:r>
          </a:p>
          <a:p>
            <a:pPr lvl="1"/>
            <a:r>
              <a:rPr lang="en-US" dirty="0"/>
              <a:t>K</a:t>
            </a:r>
          </a:p>
          <a:p>
            <a:pPr lvl="2"/>
            <a:r>
              <a:rPr lang="en-US" dirty="0"/>
              <a:t>l</a:t>
            </a:r>
          </a:p>
        </p:txBody>
      </p:sp>
      <p:sp>
        <p:nvSpPr>
          <p:cNvPr id="76" name="Google Shape;76;p16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C5B52B05-26DB-1FEC-A0DF-039DDF8E2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">
  <p:cSld name="Title and Two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628649" y="750553"/>
            <a:ext cx="3771900" cy="3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90" name="Google Shape;90;p18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743450" y="750553"/>
            <a:ext cx="3771900" cy="3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C59AE5E1-B53C-4F09-272A-300328134F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aption">
  <p:cSld name="Content and 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28650" y="750553"/>
            <a:ext cx="7886700" cy="26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0" name="Google Shape;110;p20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2"/>
          </p:nvPr>
        </p:nvSpPr>
        <p:spPr>
          <a:xfrm>
            <a:off x="628650" y="3537347"/>
            <a:ext cx="7886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115" name="Google Shape;115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0C851958-A0DA-4610-CFEF-12FFFB664A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0" y="0"/>
            <a:ext cx="9144000" cy="435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628650" y="40018"/>
            <a:ext cx="74595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  <a:defRPr sz="2400">
                <a:solidFill>
                  <a:schemeClr val="lt1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122" name="Google Shape;122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2" descr="Sharif University of Technology Logo PNG Transparent &amp; SVG Vector - Freebie  Supply">
            <a:extLst>
              <a:ext uri="{FF2B5EF4-FFF2-40B4-BE49-F238E27FC236}">
                <a16:creationId xmlns:a16="http://schemas.microsoft.com/office/drawing/2014/main" id="{6A954900-796F-FC3F-6194-6CC45ADBB6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411000" cy="4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sz="3600">
                <a:solidFill>
                  <a:srgbClr val="002060"/>
                </a:solidFill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17"/>
          <p:cNvSpPr/>
          <p:nvPr/>
        </p:nvSpPr>
        <p:spPr>
          <a:xfrm>
            <a:off x="2166938" y="2819726"/>
            <a:ext cx="4800600" cy="411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S PGothic" panose="020B0600070205080204" pitchFamily="34" charset="-128"/>
              <a:ea typeface="MS PGothic" panose="020B0600070205080204" pitchFamily="34" charset="-128"/>
              <a:cs typeface="Palatino Linotype"/>
              <a:sym typeface="Palatino Linotype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CE282: Linear Algebra</a:t>
            </a:r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pl-PL"/>
              <a:t>Hamid R. Rabiee &amp; Maryam Ramezani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1">
                <a:latin typeface="MS PGothic" panose="020B0600070205080204" pitchFamily="34" charset="-128"/>
                <a:ea typeface="MS PGothic" panose="020B0600070205080204" pitchFamily="34" charset="-128"/>
              </a:defRPr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59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alatino Linotype"/>
              <a:buNone/>
              <a:defRPr sz="33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r>
              <a:rPr lang="en-US" dirty="0"/>
              <a:t>f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r>
              <a:rPr lang="pl-PL"/>
              <a:t>Hamid R. Rabiee &amp; Maryam Ramezani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r>
              <a:rPr lang="en-US"/>
              <a:t>CE282: Linear Algebra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5" r:id="rId4"/>
    <p:sldLayoutId id="2147483666" r:id="rId5"/>
    <p:sldLayoutId id="2147483681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9525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Wingdings" panose="05000000000000000000" pitchFamily="2" charset="2"/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biee@sharif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maryam.ramezani@sharif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0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6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Echelon Forms and Row Reduction</a:t>
            </a:r>
            <a:endParaRPr lang="en-GB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" name="Google Shape;134;p24">
            <a:extLst>
              <a:ext uri="{FF2B5EF4-FFF2-40B4-BE49-F238E27FC236}">
                <a16:creationId xmlns:a16="http://schemas.microsoft.com/office/drawing/2014/main" id="{C1D41C1A-1AC5-439C-B4A0-BE8A9FB1FA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8646" y="2346691"/>
            <a:ext cx="7886700" cy="190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 sz="2000" b="1" dirty="0">
                <a:solidFill>
                  <a:srgbClr val="0070C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Linear Algebra</a:t>
            </a:r>
            <a:endParaRPr lang="en-GB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 dirty="0">
                <a:latin typeface="MS PGothic" panose="020B0600070205080204" pitchFamily="34" charset="-128"/>
                <a:ea typeface="MS PGothic" panose="020B0600070205080204" pitchFamily="34" charset="-128"/>
              </a:rPr>
              <a:t>Department of Computer Engineering 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400"/>
              <a:buNone/>
            </a:pPr>
            <a:r>
              <a:rPr lang="en-GB" dirty="0">
                <a:latin typeface="MS PGothic" panose="020B0600070205080204" pitchFamily="34" charset="-128"/>
                <a:ea typeface="MS PGothic" panose="020B0600070205080204" pitchFamily="34" charset="-128"/>
              </a:rPr>
              <a:t>Sharif University of Technology</a:t>
            </a:r>
            <a:endParaRPr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Google Shape;134;p24">
            <a:extLst>
              <a:ext uri="{FF2B5EF4-FFF2-40B4-BE49-F238E27FC236}">
                <a16:creationId xmlns:a16="http://schemas.microsoft.com/office/drawing/2014/main" id="{09C84551-75D3-8C50-99E0-67DFD4A62B13}"/>
              </a:ext>
            </a:extLst>
          </p:cNvPr>
          <p:cNvSpPr txBox="1">
            <a:spLocks/>
          </p:cNvSpPr>
          <p:nvPr/>
        </p:nvSpPr>
        <p:spPr>
          <a:xfrm>
            <a:off x="628646" y="3498574"/>
            <a:ext cx="7886700" cy="1152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Hamid R. </a:t>
            </a:r>
            <a:r>
              <a:rPr lang="en-US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Rabiee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   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  <a:hlinkClick r:id="rId3"/>
              </a:rPr>
              <a:t>rabiee@sharif.edu</a:t>
            </a:r>
            <a:endParaRPr lang="fa-IR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Maryam Ramezani</a:t>
            </a:r>
            <a:r>
              <a:rPr lang="fa-IR" dirty="0"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  <a:hlinkClick r:id="rId4"/>
              </a:rPr>
              <a:t>maryam.ramezani@sharif.edu</a:t>
            </a:r>
            <a:endParaRPr lang="en-US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65554-46F3-B144-258D-4F4EE7121E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MS PGothic" panose="020B0600070205080204" pitchFamily="34" charset="-128"/>
                <a:ea typeface="MS PGothic" panose="020B0600070205080204" pitchFamily="34" charset="-128"/>
              </a:rPr>
              <a:t>CE282: Linear Algebra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883F0-8330-741D-C3CB-2E366A6934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>
                <a:latin typeface="MS PGothic" panose="020B0600070205080204" pitchFamily="34" charset="-128"/>
                <a:ea typeface="MS PGothic" panose="020B0600070205080204" pitchFamily="34" charset="-128"/>
              </a:rPr>
              <a:t>Hamid R. Rabiee &amp; Maryam Ramezani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7AEC2A-8DAC-FDFE-6FF5-599A30EC48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latin typeface="MS PGothic" panose="020B0600070205080204" pitchFamily="34" charset="-128"/>
                <a:ea typeface="MS PGothic" panose="020B0600070205080204" pitchFamily="34" charset="-128"/>
              </a:rPr>
              <a:t>1</a:t>
            </a:fld>
            <a:endParaRPr lang="en-GB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B296C6-7B35-652B-C568-2D91F24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Row-Reduced Echelon Form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AA7-4B2F-499F-A7F6-4FB031D7A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EE2-4411-3614-2937-F35093A87E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05B-BD22-D1F9-1142-0AF590B44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34394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A64B17-FEB1-A50B-B8BD-8BAD4B28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Row-Reduced Echelon Form (RREF)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7B127-DAC5-177B-C34E-873FC504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2D540-1431-C176-D596-551A30EE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EC914-0191-457C-0958-4AA0ADBD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03BFA08E-A9CF-065D-E19F-865C1CEE5BBA}"/>
              </a:ext>
            </a:extLst>
          </p:cNvPr>
          <p:cNvSpPr/>
          <p:nvPr/>
        </p:nvSpPr>
        <p:spPr>
          <a:xfrm>
            <a:off x="628652" y="569133"/>
            <a:ext cx="8233682" cy="409728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Definition</a:t>
            </a:r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510EB20F-5C01-5F5A-6B38-549C915431EA}"/>
                  </a:ext>
                </a:extLst>
              </p:cNvPr>
              <p:cNvSpPr/>
              <p:nvPr/>
            </p:nvSpPr>
            <p:spPr>
              <a:xfrm rot="10800000" flipV="1">
                <a:off x="628650" y="978860"/>
                <a:ext cx="8233681" cy="3658455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</a:pPr>
                <a:endParaRPr lang="en-US" sz="1800" dirty="0">
                  <a:solidFill>
                    <a:srgbClr val="000000"/>
                  </a:solidFill>
                  <a:latin typeface="Palatino Linotype" panose="02040502050505030304" pitchFamily="18" charset="0"/>
                </a:endParaRPr>
              </a:p>
              <a:p>
                <a:pPr marL="257175" indent="-257175">
                  <a:lnSpc>
                    <a:spcPct val="90000"/>
                  </a:lnSpc>
                  <a:spcBef>
                    <a:spcPts val="750"/>
                  </a:spcBef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If a matrix in echelon form satisfies the following additional conditions, then it is in </a:t>
                </a:r>
                <a:r>
                  <a:rPr lang="en-US" sz="1800" b="1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reduced echelon form </a:t>
                </a:r>
                <a:r>
                  <a:rPr lang="en-US" sz="18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(or </a:t>
                </a:r>
                <a:r>
                  <a:rPr lang="en-US" sz="1800" b="1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reduced row echelon form</a:t>
                </a:r>
                <a:r>
                  <a:rPr lang="en-US" sz="18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):</a:t>
                </a:r>
                <a:endParaRPr lang="en-US" sz="1800" dirty="0"/>
              </a:p>
              <a:p>
                <a:pPr marL="726948" indent="-384048">
                  <a:lnSpc>
                    <a:spcPct val="90000"/>
                  </a:lnSpc>
                  <a:spcBef>
                    <a:spcPts val="375"/>
                  </a:spcBef>
                  <a:buFont typeface="+mj-lt"/>
                  <a:buAutoNum type="arabicPeriod"/>
                </a:pPr>
                <a:r>
                  <a:rPr lang="en-US" sz="18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The leading entry in each non-zero row is 1.</a:t>
                </a:r>
              </a:p>
              <a:p>
                <a:pPr marL="726948" indent="-384048">
                  <a:lnSpc>
                    <a:spcPct val="90000"/>
                  </a:lnSpc>
                  <a:spcBef>
                    <a:spcPts val="375"/>
                  </a:spcBef>
                  <a:buFont typeface="+mj-lt"/>
                  <a:buAutoNum type="arabicPeriod"/>
                </a:pPr>
                <a:r>
                  <a:rPr lang="en-US" sz="18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Each leading 1 is the only non-zero entry in its columns.</a:t>
                </a:r>
              </a:p>
              <a:p>
                <a:pPr marL="726948" indent="-384048">
                  <a:lnSpc>
                    <a:spcPct val="90000"/>
                  </a:lnSpc>
                  <a:spcBef>
                    <a:spcPts val="375"/>
                  </a:spcBef>
                  <a:buFont typeface="+mj-lt"/>
                  <a:buAutoNum type="arabicPeriod"/>
                </a:pPr>
                <a:r>
                  <a:rPr lang="en-US" sz="18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The leading 1 in the second row or beyond is to the right of the leading 1 in the row just above.</a:t>
                </a:r>
              </a:p>
              <a:p>
                <a:pPr marL="726948" indent="-384048">
                  <a:lnSpc>
                    <a:spcPct val="90000"/>
                  </a:lnSpc>
                  <a:spcBef>
                    <a:spcPts val="375"/>
                  </a:spcBef>
                  <a:buFont typeface="+mj-lt"/>
                  <a:buAutoNum type="arabicPeriod"/>
                </a:pPr>
                <a:r>
                  <a:rPr lang="en-US" sz="18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Any row containing only 0's is at the bottom. </a:t>
                </a:r>
              </a:p>
              <a:p>
                <a:pPr marL="342900">
                  <a:lnSpc>
                    <a:spcPct val="90000"/>
                  </a:lnSpc>
                  <a:spcBef>
                    <a:spcPts val="375"/>
                  </a:spcBef>
                </a:pPr>
                <a:endParaRPr lang="en-US" sz="1800" dirty="0"/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sz="1800" kern="1200">
                              <a:solidFill>
                                <a:srgbClr val="FF0000"/>
                              </a:solidFill>
                              <a:latin typeface="Palatino Linotype" panose="02040502050505030304" pitchFamily="18" charset="0"/>
                            </a:rPr>
                            <m:t>Reduced</m:t>
                          </m:r>
                          <m:r>
                            <m:rPr>
                              <m:nor/>
                            </m:rPr>
                            <a:rPr lang="en-US" sz="1800" kern="1200">
                              <a:solidFill>
                                <a:srgbClr val="FF0000"/>
                              </a:solidFill>
                              <a:latin typeface="Palatino Linotype" panose="0204050205050503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kern="1200">
                              <a:solidFill>
                                <a:srgbClr val="FF0000"/>
                              </a:solidFill>
                              <a:latin typeface="Palatino Linotype" panose="02040502050505030304" pitchFamily="18" charset="0"/>
                            </a:rPr>
                            <m:t>Echelon</m:t>
                          </m:r>
                          <m:r>
                            <m:rPr>
                              <m:nor/>
                            </m:rPr>
                            <a:rPr lang="en-US" sz="1800" kern="1200">
                              <a:solidFill>
                                <a:srgbClr val="FF0000"/>
                              </a:solidFill>
                              <a:latin typeface="Palatino Linotype" panose="0204050205050503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kern="1200">
                              <a:solidFill>
                                <a:srgbClr val="FF0000"/>
                              </a:solidFill>
                              <a:latin typeface="Palatino Linotype" panose="02040502050505030304" pitchFamily="18" charset="0"/>
                            </a:rPr>
                            <m:t>form</m:t>
                          </m:r>
                        </m:lim>
                      </m:limLow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510EB20F-5C01-5F5A-6B38-549C91543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978860"/>
                <a:ext cx="8233681" cy="3658455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r="-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2DE90BE-A56D-564C-AFEC-E7040ECECA4A}"/>
              </a:ext>
            </a:extLst>
          </p:cNvPr>
          <p:cNvSpPr/>
          <p:nvPr/>
        </p:nvSpPr>
        <p:spPr>
          <a:xfrm>
            <a:off x="4050286" y="3371851"/>
            <a:ext cx="265340" cy="906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0EAB8-E787-7970-2E34-8B9592187835}"/>
              </a:ext>
            </a:extLst>
          </p:cNvPr>
          <p:cNvSpPr/>
          <p:nvPr/>
        </p:nvSpPr>
        <p:spPr>
          <a:xfrm>
            <a:off x="4746283" y="3371850"/>
            <a:ext cx="265340" cy="87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9FB23E-6D16-BAAD-713D-C11D9ADB0819}"/>
              </a:ext>
            </a:extLst>
          </p:cNvPr>
          <p:cNvSpPr/>
          <p:nvPr/>
        </p:nvSpPr>
        <p:spPr>
          <a:xfrm>
            <a:off x="4370731" y="3371851"/>
            <a:ext cx="265340" cy="906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D703C-216A-2F6C-5CEC-EE7273DAEB68}"/>
              </a:ext>
            </a:extLst>
          </p:cNvPr>
          <p:cNvSpPr txBox="1"/>
          <p:nvPr/>
        </p:nvSpPr>
        <p:spPr>
          <a:xfrm>
            <a:off x="4229100" y="2190070"/>
            <a:ext cx="685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25BFBE-9EEA-956B-0BF6-A582BE4F3E99}"/>
                  </a:ext>
                </a:extLst>
              </p:cNvPr>
              <p:cNvSpPr txBox="1"/>
              <p:nvPr/>
            </p:nvSpPr>
            <p:spPr>
              <a:xfrm>
                <a:off x="4528637" y="3117156"/>
                <a:ext cx="68580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25BFBE-9EEA-956B-0BF6-A582BE4F3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637" y="3117156"/>
                <a:ext cx="685800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26CBB-A645-A8F9-D9B6-C8BD461E9651}"/>
                  </a:ext>
                </a:extLst>
              </p:cNvPr>
              <p:cNvSpPr txBox="1"/>
              <p:nvPr/>
            </p:nvSpPr>
            <p:spPr>
              <a:xfrm>
                <a:off x="4193153" y="3139461"/>
                <a:ext cx="68580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B26CBB-A645-A8F9-D9B6-C8BD461E9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153" y="3139461"/>
                <a:ext cx="685800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C7725-2CA0-7CA7-C496-060CDB205DB2}"/>
                  </a:ext>
                </a:extLst>
              </p:cNvPr>
              <p:cNvSpPr txBox="1"/>
              <p:nvPr/>
            </p:nvSpPr>
            <p:spPr>
              <a:xfrm>
                <a:off x="3859364" y="3122951"/>
                <a:ext cx="68580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C7725-2CA0-7CA7-C496-060CDB205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364" y="3122951"/>
                <a:ext cx="68580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75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BE865A-688E-E6BD-086A-104D1D77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Row-Reduced echelon matrix for Every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49183-E830-E29E-F788-1EA8284B82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3C164-3FE6-1543-FCDA-4730DB34A63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C9F23-F791-B154-0FED-307601B0B4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6A8F9F3-8A26-794D-4BC2-48C734E772E6}"/>
              </a:ext>
            </a:extLst>
          </p:cNvPr>
          <p:cNvSpPr/>
          <p:nvPr/>
        </p:nvSpPr>
        <p:spPr>
          <a:xfrm>
            <a:off x="628650" y="750553"/>
            <a:ext cx="8123464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Theorem</a:t>
            </a:r>
            <a:endParaRPr lang="en-US" sz="1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8E9375EC-1EDC-4F71-079B-D408704404F4}"/>
                  </a:ext>
                </a:extLst>
              </p:cNvPr>
              <p:cNvSpPr/>
              <p:nvPr/>
            </p:nvSpPr>
            <p:spPr>
              <a:xfrm rot="10800000" flipV="1">
                <a:off x="628650" y="1160280"/>
                <a:ext cx="8123465" cy="68893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matrix over the field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is row-equivalent to a row-reduced echelon matrix.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8E9375EC-1EDC-4F71-079B-D40870440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60280"/>
                <a:ext cx="8123465" cy="68893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1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242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A6D473-5B32-FE91-A35B-D55A2597D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59395F-F7A5-47C9-A0CA-D02DA46D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Echelon Form (RREF)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4658F-1971-FD7C-1D60-9C066013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CE282: Linear Algebra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7A4A-14FF-AE35-4152-C694DE8D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D8C28-91D7-5FB1-CEEA-5CA00518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107D094-811F-DACD-5FC6-A5598C69BA75}"/>
              </a:ext>
            </a:extLst>
          </p:cNvPr>
          <p:cNvSpPr/>
          <p:nvPr/>
        </p:nvSpPr>
        <p:spPr>
          <a:xfrm>
            <a:off x="628650" y="530138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08ABF10-2ADD-E83F-C653-33010507AD58}"/>
                  </a:ext>
                </a:extLst>
              </p:cNvPr>
              <p:cNvSpPr/>
              <p:nvPr/>
            </p:nvSpPr>
            <p:spPr>
              <a:xfrm rot="10800000" flipV="1">
                <a:off x="628650" y="939866"/>
                <a:ext cx="7886700" cy="369285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Are following matrices RREF?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685800" lvl="1" indent="-342900"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685800" lvl="1" indent="-342900"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685800" lvl="1" indent="-342900">
                  <a:buFont typeface="+mj-lt"/>
                  <a:buAutoNum type="alphaLcPeriod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685800" lvl="1" indent="-342900"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685800" lvl="1" indent="-342900">
                  <a:buFont typeface="+mj-lt"/>
                  <a:buAutoNum type="alphaLcPeriod"/>
                </a:pPr>
                <a:endParaRPr lang="en-US" sz="1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685800" lvl="1" indent="-342900"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a-I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a-I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685800" lvl="1" indent="-342900">
                  <a:buFont typeface="+mj-lt"/>
                  <a:buAutoNum type="alphaLcPeriod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08ABF10-2ADD-E83F-C653-33010507A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939866"/>
                <a:ext cx="7886700" cy="369285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t="-1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90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A6D473-5B32-FE91-A35B-D55A2597D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59395F-F7A5-47C9-A0CA-D02DA46D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Echelon Form (RREF)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4658F-1971-FD7C-1D60-9C066013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CE282: Linear Algebra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7A4A-14FF-AE35-4152-C694DE8D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D8C28-91D7-5FB1-CEEA-5CA00518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107D094-811F-DACD-5FC6-A5598C69BA75}"/>
              </a:ext>
            </a:extLst>
          </p:cNvPr>
          <p:cNvSpPr/>
          <p:nvPr/>
        </p:nvSpPr>
        <p:spPr>
          <a:xfrm>
            <a:off x="628650" y="530138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08ABF10-2ADD-E83F-C653-33010507AD58}"/>
                  </a:ext>
                </a:extLst>
              </p:cNvPr>
              <p:cNvSpPr/>
              <p:nvPr/>
            </p:nvSpPr>
            <p:spPr>
              <a:xfrm rot="10800000" flipV="1">
                <a:off x="628650" y="939866"/>
                <a:ext cx="7886700" cy="369285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Consider the system of three equations in four unknowns represented by the augmented matrix, find RREF:</a:t>
                </a: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1"/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08ABF10-2ADD-E83F-C653-33010507A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939866"/>
                <a:ext cx="7886700" cy="369285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9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A104B5-734C-2B92-C949-F4070FCC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and Uniqueness 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28C86-9B83-939C-6D98-E82B544A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AE494-23E9-654F-6B58-FF8FAE5C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7051-8EA4-AB02-0F81-D035AD22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F6004BB-02EE-91BF-CCE2-B10EBE05D0B1}"/>
              </a:ext>
            </a:extLst>
          </p:cNvPr>
          <p:cNvSpPr/>
          <p:nvPr/>
        </p:nvSpPr>
        <p:spPr>
          <a:xfrm>
            <a:off x="628650" y="750553"/>
            <a:ext cx="7886700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Two fundamental questions about a linear system: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D6125D07-21F7-F3DD-12B7-4B62C87E8378}"/>
              </a:ext>
            </a:extLst>
          </p:cNvPr>
          <p:cNvSpPr/>
          <p:nvPr/>
        </p:nvSpPr>
        <p:spPr>
          <a:xfrm rot="10800000" flipV="1">
            <a:off x="628650" y="1160280"/>
            <a:ext cx="7886700" cy="1177720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Is the system consistent? That is, does at least one solution exist?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If a solution exists, is it the only one? That is, is the solution unique?</a:t>
            </a:r>
          </a:p>
        </p:txBody>
      </p:sp>
    </p:spTree>
    <p:extLst>
      <p:ext uri="{BB962C8B-B14F-4D97-AF65-F5344CB8AC3E}">
        <p14:creationId xmlns:p14="http://schemas.microsoft.com/office/powerpoint/2010/main" val="911233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B296C6-7B35-652B-C568-2D91F24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of a Linear System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AA7-4B2F-499F-A7F6-4FB031D7A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EE2-4411-3614-2937-F35093A87E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05B-BD22-D1F9-1142-0AF590B44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52769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C547B7-D7EF-8BEA-44CA-B67F3FC2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Row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547CF-0635-4709-07E4-F7D400CD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3BE80-6742-7466-3C05-225128ED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0D0F9-C059-28CA-D51E-ABB3798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0C7E79E8-96B6-2C3B-AF77-5BA1F3AC8B07}"/>
              </a:ext>
            </a:extLst>
          </p:cNvPr>
          <p:cNvSpPr/>
          <p:nvPr/>
        </p:nvSpPr>
        <p:spPr>
          <a:xfrm>
            <a:off x="628650" y="750551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A99E20E0-431E-DCDF-371F-287AEFB9D9D2}"/>
                  </a:ext>
                </a:extLst>
              </p:cNvPr>
              <p:cNvSpPr/>
              <p:nvPr/>
            </p:nvSpPr>
            <p:spPr>
              <a:xfrm rot="10800000" flipV="1">
                <a:off x="628650" y="1160280"/>
                <a:ext cx="7886700" cy="3472442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 Augmented matrix for a linear system:</a:t>
                </a:r>
                <a:br>
                  <a:rPr lang="en-US" sz="1800" dirty="0">
                    <a:solidFill>
                      <a:schemeClr val="tx1"/>
                    </a:solidFill>
                  </a:rPr>
                </a:br>
                <a:endParaRPr lang="en-US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</a:rPr>
                                      <m:t>is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</a:rPr>
                                      <m:t>free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</a:rPr>
                                      <m:t>variable</m:t>
                                    </m:r>
                                  </m:e>
                                </m:eqAr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: basic variable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: free variable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This system is consistent, because the solution set can be described explicitly by solving the reduced system of equations for the basic variables in terms of the free variables.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A99E20E0-431E-DCDF-371F-287AEFB9D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60280"/>
                <a:ext cx="7886700" cy="3472442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269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41C1B3-431B-5EA8-FD1D-C599668C1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71750"/>
            <a:ext cx="7886700" cy="20609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If a linear system is consistent, then the solution set contains either: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unique solution, when there are no free variables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Infinitely many solutions, when there is at least one free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C199C2-AA88-E397-4E2C-09988062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and Uniqueness 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1D251-5C32-6509-DA40-89B37D80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3CCC-B3A3-D301-5A6A-76E2793B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3710B-E812-F55A-BCEC-336E4477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E3ACB1E-4012-27D5-E0C0-9B6991A6F779}"/>
              </a:ext>
            </a:extLst>
          </p:cNvPr>
          <p:cNvSpPr/>
          <p:nvPr/>
        </p:nvSpPr>
        <p:spPr>
          <a:xfrm>
            <a:off x="628650" y="750553"/>
            <a:ext cx="7886700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Theorem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2CC97223-20EF-A702-9466-B1B557C3604B}"/>
                  </a:ext>
                </a:extLst>
              </p:cNvPr>
              <p:cNvSpPr/>
              <p:nvPr/>
            </p:nvSpPr>
            <p:spPr>
              <a:xfrm rot="10800000" flipV="1">
                <a:off x="628650" y="1160280"/>
                <a:ext cx="7886700" cy="128900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A linear system is </a:t>
                </a:r>
                <a:r>
                  <a:rPr lang="en-US" sz="1800" dirty="0">
                    <a:solidFill>
                      <a:srgbClr val="FF0000"/>
                    </a:solidFill>
                  </a:rPr>
                  <a:t>consistent </a:t>
                </a:r>
                <a:r>
                  <a:rPr lang="en-US" sz="1800" dirty="0">
                    <a:solidFill>
                      <a:schemeClr val="tx1"/>
                    </a:solidFill>
                  </a:rPr>
                  <a:t>if and only if the rightmost column of the augmented matrix is not a pivot column – that is, if and only if an echelon form of the augmented matrix has no row of the form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with nonzero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2CC97223-20EF-A702-9466-B1B557C36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60280"/>
                <a:ext cx="7886700" cy="1289006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309" b="-23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16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5093D3-DB3B-9F4A-FB2A-0499E867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Write the augmented matrix of the system.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Use the row reduction algorithm to obtain an equivalent augmented matrix in echelon form. Decide whether the system is consistent. If there is no solution, stop; otherwise, go to the next step.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Continue row reduction to obtain the reduced echelon form.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Write the system of equations corresponding to the matrix obtained in step 3.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Rewrite each nonzero equation from step 4 so that its one basic variable is expressed in terms of any free variables appearing in the equation.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98344-4861-6425-BB25-898D3884D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all solutions of a linear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A69B5-4AB1-940C-6441-D6BC073B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EB75-867A-6553-C00B-FD433A51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62ADB-9D56-3793-2618-28126B4F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8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471488" y="30014"/>
            <a:ext cx="55947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alatino Linotype"/>
              <a:buNone/>
            </a:pPr>
            <a:r>
              <a:rPr lang="en-GB" dirty="0"/>
              <a:t>Overview</a:t>
            </a:r>
            <a:endParaRPr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A1FCBEF-64FD-68C8-B0D1-42574059C9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F5D8516-51B6-3D23-F329-540A5338DCD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B85B371-18CA-3B74-7096-ECB0531FF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93140E7-AE4D-887C-3B3D-7B944D2483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181955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867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1182C6-432D-E3E8-A3BD-6DC5FC5F8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8365-1C57-9E1E-8F66-223CDD19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3920-7ED6-3551-9BA2-50922BF4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A6DD8-DE73-499B-4342-CEAC187F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ADE037CF-EFC9-687F-F967-8CEA85C5BDE9}"/>
              </a:ext>
            </a:extLst>
          </p:cNvPr>
          <p:cNvSpPr/>
          <p:nvPr/>
        </p:nvSpPr>
        <p:spPr>
          <a:xfrm>
            <a:off x="628650" y="516928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Example</a:t>
            </a:r>
            <a:endParaRPr lang="en-US" sz="1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233A29F6-3817-DEE1-3DA2-5EE00F518404}"/>
                  </a:ext>
                </a:extLst>
              </p:cNvPr>
              <p:cNvSpPr/>
              <p:nvPr/>
            </p:nvSpPr>
            <p:spPr>
              <a:xfrm rot="10800000" flipV="1">
                <a:off x="628650" y="926656"/>
                <a:ext cx="7886700" cy="117772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. Is the equation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consistent for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233A29F6-3817-DEE1-3DA2-5EE00F518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926656"/>
                <a:ext cx="7886700" cy="117772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AE634044-A261-2786-8C6B-49A0AD4A72A3}"/>
              </a:ext>
            </a:extLst>
          </p:cNvPr>
          <p:cNvSpPr/>
          <p:nvPr/>
        </p:nvSpPr>
        <p:spPr>
          <a:xfrm>
            <a:off x="628650" y="2203262"/>
            <a:ext cx="7886700" cy="409728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Solution</a:t>
            </a:r>
            <a:endParaRPr lang="en-US" sz="1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9DD1BFA6-5510-2F38-BFD6-D4041EA0E584}"/>
                  </a:ext>
                </a:extLst>
              </p:cNvPr>
              <p:cNvSpPr/>
              <p:nvPr/>
            </p:nvSpPr>
            <p:spPr>
              <a:xfrm rot="10800000" flipV="1">
                <a:off x="628650" y="2612989"/>
                <a:ext cx="7886700" cy="205538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Row reduce the augmented matrix for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500" dirty="0">
                  <a:solidFill>
                    <a:schemeClr val="tx1"/>
                  </a:solidFill>
                </a:endParaRPr>
              </a:p>
              <a:p>
                <a:r>
                  <a:rPr lang="en-US" sz="1500" dirty="0">
                    <a:solidFill>
                      <a:schemeClr val="tx1"/>
                    </a:solidFill>
                  </a:rPr>
                  <a:t>The third entry in column 4 equals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. The equation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is not consistent for every b because some choices of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can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nonzero.</a:t>
                </a:r>
              </a:p>
            </p:txBody>
          </p:sp>
        </mc:Choice>
        <mc:Fallback xmlns="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9DD1BFA6-5510-2F38-BFD6-D4041EA0E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2612989"/>
                <a:ext cx="7886700" cy="205538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089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11534-EF2D-4A9A-DEA6-85396E93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Existence of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2C7C-6D4C-BA5F-0AD1-40F82803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2FDF-9BE7-A824-6B94-807E274A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FA48-B4A4-6728-B51A-248079E6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: Top Corners Rounded 8">
            <a:extLst>
              <a:ext uri="{FF2B5EF4-FFF2-40B4-BE49-F238E27FC236}">
                <a16:creationId xmlns:a16="http://schemas.microsoft.com/office/drawing/2014/main" id="{43F51704-D8EB-3CF6-D465-5AC1C72AC701}"/>
              </a:ext>
            </a:extLst>
          </p:cNvPr>
          <p:cNvSpPr/>
          <p:nvPr/>
        </p:nvSpPr>
        <p:spPr>
          <a:xfrm>
            <a:off x="628650" y="467732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Example</a:t>
            </a:r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9">
                <a:extLst>
                  <a:ext uri="{FF2B5EF4-FFF2-40B4-BE49-F238E27FC236}">
                    <a16:creationId xmlns:a16="http://schemas.microsoft.com/office/drawing/2014/main" id="{79BCE5B6-78ED-BB88-C1FD-90F192B5DAF2}"/>
                  </a:ext>
                </a:extLst>
              </p:cNvPr>
              <p:cNvSpPr/>
              <p:nvPr/>
            </p:nvSpPr>
            <p:spPr>
              <a:xfrm rot="10800000" flipV="1">
                <a:off x="628650" y="877459"/>
                <a:ext cx="7886700" cy="103302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True or False?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Equation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consistent, if its augmented matrix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has one pivot column in each rows? (Having one leading entry in </a:t>
                </a:r>
                <a:r>
                  <a:rPr lang="en-US" sz="1800">
                    <a:solidFill>
                      <a:schemeClr val="tx1"/>
                    </a:solidFill>
                  </a:rPr>
                  <a:t>each rows)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Top Corners Rounded 9">
                <a:extLst>
                  <a:ext uri="{FF2B5EF4-FFF2-40B4-BE49-F238E27FC236}">
                    <a16:creationId xmlns:a16="http://schemas.microsoft.com/office/drawing/2014/main" id="{79BCE5B6-78ED-BB88-C1FD-90F192B5D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877459"/>
                <a:ext cx="7886700" cy="103302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l="-386" b="-2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265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40C783-DC86-E23C-A3B3-B0BE3CB6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Linear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83021-FBA9-1C7F-9164-101D832E5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2CF21-65FF-EEE0-FE03-A3846DD9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FCC62-6900-AB37-2F92-4E25DB1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919872D7-E87C-F797-1A85-F2FE968A944C}"/>
              </a:ext>
            </a:extLst>
          </p:cNvPr>
          <p:cNvSpPr/>
          <p:nvPr/>
        </p:nvSpPr>
        <p:spPr>
          <a:xfrm>
            <a:off x="628650" y="750553"/>
            <a:ext cx="7886700" cy="409728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Definition</a:t>
            </a:r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0865C5B0-555F-3D42-E74B-0C108DDBFC80}"/>
                  </a:ext>
                </a:extLst>
              </p:cNvPr>
              <p:cNvSpPr/>
              <p:nvPr/>
            </p:nvSpPr>
            <p:spPr>
              <a:xfrm rot="10800000" flipV="1">
                <a:off x="628650" y="1160280"/>
                <a:ext cx="7886700" cy="1515094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57175" indent="-257175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 A system of linear equations is said to be </a:t>
                </a:r>
                <a:r>
                  <a:rPr lang="en-US" sz="1800" dirty="0">
                    <a:solidFill>
                      <a:srgbClr val="FF0000"/>
                    </a:solidFill>
                  </a:rPr>
                  <a:t>homogeneous </a:t>
                </a:r>
                <a:r>
                  <a:rPr lang="en-US" sz="1800" dirty="0">
                    <a:solidFill>
                      <a:schemeClr val="tx1"/>
                    </a:solidFill>
                  </a:rPr>
                  <a:t>if it can be written in the form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a matrix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the zero vector.</a:t>
                </a:r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</a:rPr>
                  <a:t>Trivial solution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always has at least one solution, namely,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</a:rPr>
                  <a:t>(the zero vector)</a:t>
                </a:r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</a:rPr>
                  <a:t>Nontrivial solution</a:t>
                </a:r>
                <a:r>
                  <a:rPr lang="en-US" sz="1800" dirty="0">
                    <a:solidFill>
                      <a:schemeClr val="tx1"/>
                    </a:solidFill>
                  </a:rPr>
                  <a:t>: The non-zero solution for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0865C5B0-555F-3D42-E74B-0C108DDBF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60280"/>
                <a:ext cx="7886700" cy="1515094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77" t="-1606" b="-36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64DE09C8-FF59-10B0-705F-25B8D9A07BA5}"/>
              </a:ext>
            </a:extLst>
          </p:cNvPr>
          <p:cNvSpPr/>
          <p:nvPr/>
        </p:nvSpPr>
        <p:spPr>
          <a:xfrm>
            <a:off x="628650" y="2746725"/>
            <a:ext cx="7886700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Fact</a:t>
            </a:r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1C21C9B4-761F-D830-EBA3-A6C0D4B146D2}"/>
                  </a:ext>
                </a:extLst>
              </p:cNvPr>
              <p:cNvSpPr/>
              <p:nvPr/>
            </p:nvSpPr>
            <p:spPr>
              <a:xfrm rot="10800000" flipV="1">
                <a:off x="628650" y="3156453"/>
                <a:ext cx="7886700" cy="161081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The homogenous equation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has a nontrivial solution if and only if the equation has at least one free variable. </a:t>
                </a: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𝑅𝐸𝐹</m:t>
                          </m:r>
                        </m:e>
                      </m:groupCh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1C21C9B4-761F-D830-EBA3-A6C0D4B14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3156453"/>
                <a:ext cx="7886700" cy="161081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l="-232" t="-4167" r="-5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669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BDE11-0957-2AA7-6DBD-A327851B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314DA-38DB-D86A-9F44-F653847B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A16F1-8C00-967C-7E17-72171E11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B01BE-1F16-18A2-D3BA-232AED4E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59ABF488-AA78-C58D-EAE9-46C91CADCB60}"/>
              </a:ext>
            </a:extLst>
          </p:cNvPr>
          <p:cNvSpPr/>
          <p:nvPr/>
        </p:nvSpPr>
        <p:spPr>
          <a:xfrm>
            <a:off x="628650" y="743017"/>
            <a:ext cx="7886700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Theorem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715DF24E-5834-7167-609F-4F7254716CC7}"/>
                  </a:ext>
                </a:extLst>
              </p:cNvPr>
              <p:cNvSpPr/>
              <p:nvPr/>
            </p:nvSpPr>
            <p:spPr>
              <a:xfrm rot="10800000" flipV="1">
                <a:off x="628650" y="1152745"/>
                <a:ext cx="7886700" cy="85190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an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matrix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then the homogeneous system of linear equations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has a non-trivial solution.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715DF24E-5834-7167-609F-4F7254716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52745"/>
                <a:ext cx="7886700" cy="85190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3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BFE11EC-104E-F586-5A58-C7983946F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35" y="3394205"/>
            <a:ext cx="4864707" cy="11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6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BDE11-0957-2AA7-6DBD-A327851B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314DA-38DB-D86A-9F44-F653847B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A16F1-8C00-967C-7E17-72171E11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B01BE-1F16-18A2-D3BA-232AED4E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59ABF488-AA78-C58D-EAE9-46C91CADCB60}"/>
              </a:ext>
            </a:extLst>
          </p:cNvPr>
          <p:cNvSpPr/>
          <p:nvPr/>
        </p:nvSpPr>
        <p:spPr>
          <a:xfrm>
            <a:off x="628650" y="743017"/>
            <a:ext cx="7886700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Theorem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715DF24E-5834-7167-609F-4F7254716CC7}"/>
                  </a:ext>
                </a:extLst>
              </p:cNvPr>
              <p:cNvSpPr/>
              <p:nvPr/>
            </p:nvSpPr>
            <p:spPr>
              <a:xfrm rot="10800000" flipV="1">
                <a:off x="628650" y="1152745"/>
                <a:ext cx="7886700" cy="85190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an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square matrix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row-equivalent to the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identity matrix if and only if the system of equations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has only the trivial solution.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715DF24E-5834-7167-609F-4F7254716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52745"/>
                <a:ext cx="7886700" cy="85190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386" t="-8571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75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50A9B-76DA-63E5-4346-C8A3B482F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6B9B75-DC85-3F9B-AB9D-87733A67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E8A2E-2CF5-45CB-5F35-2F7E8BF3A5F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990B6-D82B-5067-BC22-7CF225C02A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190F6-731A-5F3F-35F5-08D647655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81F41-5267-51C1-BA2D-CD34CC90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85" y="105524"/>
            <a:ext cx="6100733" cy="466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2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BDE11-0957-2AA7-6DBD-A327851B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314DA-38DB-D86A-9F44-F653847B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A16F1-8C00-967C-7E17-72171E11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Hamid R. Rabiee &amp; Maryam Ramezani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B01BE-1F16-18A2-D3BA-232AED4E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59ABF488-AA78-C58D-EAE9-46C91CADCB60}"/>
              </a:ext>
            </a:extLst>
          </p:cNvPr>
          <p:cNvSpPr/>
          <p:nvPr/>
        </p:nvSpPr>
        <p:spPr>
          <a:xfrm>
            <a:off x="628650" y="743017"/>
            <a:ext cx="7886700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Fact</a:t>
            </a:r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715DF24E-5834-7167-609F-4F7254716CC7}"/>
                  </a:ext>
                </a:extLst>
              </p:cNvPr>
              <p:cNvSpPr/>
              <p:nvPr/>
            </p:nvSpPr>
            <p:spPr>
              <a:xfrm rot="10800000" flipV="1">
                <a:off x="628650" y="1152745"/>
                <a:ext cx="7886700" cy="85190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The equation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has a solution if and only if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a linear combination of the columns of A.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715DF24E-5834-7167-609F-4F7254716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52745"/>
                <a:ext cx="7886700" cy="85190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386" r="-8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411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EEB8C6-EC3E-F6FC-5968-494A1D1D0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6596BBE-FD9A-BD5E-2F58-8463E6E960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6596BBE-FD9A-BD5E-2F58-8463E6E960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52" t="-37931" b="-4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F4B9-A2AE-1F7B-FDB7-21817766D5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C1A10-6AEF-4B0A-44F2-0D16F2B1B1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86824-887A-CBA7-8858-6CF3BAAE3E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7">
                <a:extLst>
                  <a:ext uri="{FF2B5EF4-FFF2-40B4-BE49-F238E27FC236}">
                    <a16:creationId xmlns:a16="http://schemas.microsoft.com/office/drawing/2014/main" id="{E42DAFD7-9BA5-786A-8AA3-53A0A7E38B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33035785"/>
                  </p:ext>
                </p:extLst>
              </p:nvPr>
            </p:nvGraphicFramePr>
            <p:xfrm>
              <a:off x="628650" y="3570397"/>
              <a:ext cx="7886700" cy="117500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971675">
                      <a:extLst>
                        <a:ext uri="{9D8B030D-6E8A-4147-A177-3AD203B41FA5}">
                          <a16:colId xmlns:a16="http://schemas.microsoft.com/office/drawing/2014/main" val="3891901495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120632710"/>
                        </a:ext>
                      </a:extLst>
                    </a:gridCol>
                    <a:gridCol w="1758461">
                      <a:extLst>
                        <a:ext uri="{9D8B030D-6E8A-4147-A177-3AD203B41FA5}">
                          <a16:colId xmlns:a16="http://schemas.microsoft.com/office/drawing/2014/main" val="3340743018"/>
                        </a:ext>
                      </a:extLst>
                    </a:gridCol>
                    <a:gridCol w="2184889">
                      <a:extLst>
                        <a:ext uri="{9D8B030D-6E8A-4147-A177-3AD203B41FA5}">
                          <a16:colId xmlns:a16="http://schemas.microsoft.com/office/drawing/2014/main" val="774681119"/>
                        </a:ext>
                      </a:extLst>
                    </a:gridCol>
                  </a:tblGrid>
                  <a:tr h="302372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/>
                            <a:t>Lines in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500" b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US" sz="1500" b="1" dirty="0"/>
                        </a:p>
                      </a:txBody>
                      <a:tcPr marL="68580" marR="68580" marT="34290" marB="34290">
                        <a:solidFill>
                          <a:srgbClr val="EF75DA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Equations of Lines in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US" sz="20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277419"/>
                      </a:ext>
                    </a:extLst>
                  </a:tr>
                  <a:tr h="3960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Normal Form</a:t>
                          </a:r>
                        </a:p>
                      </a:txBody>
                      <a:tcPr marL="68580" marR="68580" marT="34290" marB="34290">
                        <a:solidFill>
                          <a:srgbClr val="FFD4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General Form</a:t>
                          </a:r>
                        </a:p>
                      </a:txBody>
                      <a:tcPr marL="68580" marR="68580" marT="34290" marB="34290">
                        <a:solidFill>
                          <a:srgbClr val="FFD4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Vector Form</a:t>
                          </a:r>
                        </a:p>
                      </a:txBody>
                      <a:tcPr marL="68580" marR="68580" marT="34290" marB="34290">
                        <a:solidFill>
                          <a:srgbClr val="FFD4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Parametric Form</a:t>
                          </a:r>
                        </a:p>
                      </a:txBody>
                      <a:tcPr marL="68580" marR="68580" marT="34290" marB="34290">
                        <a:solidFill>
                          <a:srgbClr val="FFD4F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1282699"/>
                      </a:ext>
                    </a:extLst>
                  </a:tr>
                  <a:tr h="476536">
                    <a:tc>
                      <a:txBody>
                        <a:bodyPr/>
                        <a:lstStyle/>
                        <a:p>
                          <a:pPr lvl="0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200" b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200" b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200" b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2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200" b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200" b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sz="1200" b="1" dirty="0"/>
                        </a:p>
                      </a:txBody>
                      <a:tcPr marL="68580" marR="68580" marT="34290" marB="34290" anchor="ctr">
                        <a:solidFill>
                          <a:srgbClr val="FFD4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 anchor="ctr">
                        <a:solidFill>
                          <a:srgbClr val="FFD4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200" b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en-US" sz="1200" b="1" dirty="0"/>
                        </a:p>
                      </a:txBody>
                      <a:tcPr marL="68580" marR="68580" marT="34290" marB="34290" anchor="ctr">
                        <a:solidFill>
                          <a:srgbClr val="FFD4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2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b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200" b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1200" b="0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b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 anchor="ctr">
                        <a:solidFill>
                          <a:srgbClr val="FFD4F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09219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7">
                <a:extLst>
                  <a:ext uri="{FF2B5EF4-FFF2-40B4-BE49-F238E27FC236}">
                    <a16:creationId xmlns:a16="http://schemas.microsoft.com/office/drawing/2014/main" id="{E42DAFD7-9BA5-786A-8AA3-53A0A7E38B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33035785"/>
                  </p:ext>
                </p:extLst>
              </p:nvPr>
            </p:nvGraphicFramePr>
            <p:xfrm>
              <a:off x="628650" y="3570397"/>
              <a:ext cx="7886700" cy="117500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971675">
                      <a:extLst>
                        <a:ext uri="{9D8B030D-6E8A-4147-A177-3AD203B41FA5}">
                          <a16:colId xmlns:a16="http://schemas.microsoft.com/office/drawing/2014/main" val="3891901495"/>
                        </a:ext>
                      </a:extLst>
                    </a:gridCol>
                    <a:gridCol w="1971675">
                      <a:extLst>
                        <a:ext uri="{9D8B030D-6E8A-4147-A177-3AD203B41FA5}">
                          <a16:colId xmlns:a16="http://schemas.microsoft.com/office/drawing/2014/main" val="3120632710"/>
                        </a:ext>
                      </a:extLst>
                    </a:gridCol>
                    <a:gridCol w="1758461">
                      <a:extLst>
                        <a:ext uri="{9D8B030D-6E8A-4147-A177-3AD203B41FA5}">
                          <a16:colId xmlns:a16="http://schemas.microsoft.com/office/drawing/2014/main" val="3340743018"/>
                        </a:ext>
                      </a:extLst>
                    </a:gridCol>
                    <a:gridCol w="2184889">
                      <a:extLst>
                        <a:ext uri="{9D8B030D-6E8A-4147-A177-3AD203B41FA5}">
                          <a16:colId xmlns:a16="http://schemas.microsoft.com/office/drawing/2014/main" val="774681119"/>
                        </a:ext>
                      </a:extLst>
                    </a:gridCol>
                  </a:tblGrid>
                  <a:tr h="302387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77" t="-66000" r="-386" b="-678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Equations of Lines in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US" sz="20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6277419"/>
                      </a:ext>
                    </a:extLst>
                  </a:tr>
                  <a:tr h="3960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Normal Form</a:t>
                          </a:r>
                        </a:p>
                      </a:txBody>
                      <a:tcPr marL="68580" marR="68580" marT="34290" marB="34290">
                        <a:solidFill>
                          <a:srgbClr val="FFD4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General Form</a:t>
                          </a:r>
                        </a:p>
                      </a:txBody>
                      <a:tcPr marL="68580" marR="68580" marT="34290" marB="34290">
                        <a:solidFill>
                          <a:srgbClr val="FFD4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Vector Form</a:t>
                          </a:r>
                        </a:p>
                      </a:txBody>
                      <a:tcPr marL="68580" marR="68580" marT="34290" marB="34290">
                        <a:solidFill>
                          <a:srgbClr val="FFD4F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Parametric Form</a:t>
                          </a:r>
                        </a:p>
                      </a:txBody>
                      <a:tcPr marL="68580" marR="68580" marT="34290" marB="34290">
                        <a:solidFill>
                          <a:srgbClr val="FFD4F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1282699"/>
                      </a:ext>
                    </a:extLst>
                  </a:tr>
                  <a:tr h="4765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309" t="-187342" r="-300926" b="-246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100619" t="-187342" r="-201858" b="-246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224221" t="-187342" r="-125606" b="-246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261732" t="-187342" r="-1397" b="-2468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092199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629E668-B814-EA0E-6A27-62A469A7FD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16" y="450660"/>
            <a:ext cx="4396986" cy="4571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3E4812-2D53-1217-E03B-11E0FB1598E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16" y="838038"/>
            <a:ext cx="4396986" cy="547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EB9DCB-36DF-626F-5233-D9547590444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16" y="1375181"/>
            <a:ext cx="1306006" cy="4542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43F0F3-94C7-0F8C-2618-F701BA0AB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0471" y="487035"/>
            <a:ext cx="3923529" cy="10850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FCA2E1-9EBD-574F-D38B-8E43FAC1E68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09" y="1773026"/>
            <a:ext cx="2709677" cy="1719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7C6FE9-7538-02B2-FB52-129B57A79F5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620" y="1665434"/>
            <a:ext cx="1291559" cy="17596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4A0EB8-0ECC-8946-48E6-1770BE53D36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4513" y="1668419"/>
            <a:ext cx="1256546" cy="18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71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6776420-D7A3-D314-1AC6-5781248D7D4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Plan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6776420-D7A3-D314-1AC6-5781248D7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52" t="-37931" b="-4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D753-FEFE-FAF4-8E79-CD42777C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AAAF0-4CB0-B963-1C9D-5022D8BF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0F450-C177-4064-048B-CEA0505C7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C23BD36-2344-49A7-20B7-05671B74C3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8649" y="2366386"/>
              <a:ext cx="7886700" cy="239782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217735">
                      <a:extLst>
                        <a:ext uri="{9D8B030D-6E8A-4147-A177-3AD203B41FA5}">
                          <a16:colId xmlns:a16="http://schemas.microsoft.com/office/drawing/2014/main" val="2244436791"/>
                        </a:ext>
                      </a:extLst>
                    </a:gridCol>
                    <a:gridCol w="1560007">
                      <a:extLst>
                        <a:ext uri="{9D8B030D-6E8A-4147-A177-3AD203B41FA5}">
                          <a16:colId xmlns:a16="http://schemas.microsoft.com/office/drawing/2014/main" val="4125984522"/>
                        </a:ext>
                      </a:extLst>
                    </a:gridCol>
                    <a:gridCol w="1771022">
                      <a:extLst>
                        <a:ext uri="{9D8B030D-6E8A-4147-A177-3AD203B41FA5}">
                          <a16:colId xmlns:a16="http://schemas.microsoft.com/office/drawing/2014/main" val="1872704940"/>
                        </a:ext>
                      </a:extLst>
                    </a:gridCol>
                    <a:gridCol w="1446962">
                      <a:extLst>
                        <a:ext uri="{9D8B030D-6E8A-4147-A177-3AD203B41FA5}">
                          <a16:colId xmlns:a16="http://schemas.microsoft.com/office/drawing/2014/main" val="878873693"/>
                        </a:ext>
                      </a:extLst>
                    </a:gridCol>
                    <a:gridCol w="1890974">
                      <a:extLst>
                        <a:ext uri="{9D8B030D-6E8A-4147-A177-3AD203B41FA5}">
                          <a16:colId xmlns:a16="http://schemas.microsoft.com/office/drawing/2014/main" val="1518276931"/>
                        </a:ext>
                      </a:extLst>
                    </a:gridCol>
                  </a:tblGrid>
                  <a:tr h="491042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Lines and Planes in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b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500" b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/>
                            <a:t>Lines and Planes in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3058832"/>
                      </a:ext>
                    </a:extLst>
                  </a:tr>
                  <a:tr h="486482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Normal Form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General Form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Vector Form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Parametric Form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836750887"/>
                      </a:ext>
                    </a:extLst>
                  </a:tr>
                  <a:tr h="7181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Lines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9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9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sz="9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sz="900" b="1" smtClean="0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900" b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900" b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sz="900" b="1" smtClean="0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9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sz="900" b="1" smtClean="0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900" b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en-US" sz="900" b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sz="900" b="1" smtClean="0"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900" b="1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9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9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9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en-US" sz="900" b="1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9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90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17424686"/>
                      </a:ext>
                    </a:extLst>
                  </a:tr>
                  <a:tr h="702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Planes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sz="900" b="1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sz="9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900" b="0" smtClean="0">
                                    <a:latin typeface="Cambria Math" panose="02040503050406030204" pitchFamily="18" charset="0"/>
                                  </a:rPr>
                                  <m:t>𝑏𝑦</m:t>
                                </m:r>
                                <m:r>
                                  <a:rPr lang="en-US" sz="9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900" b="0" smtClean="0">
                                    <a:latin typeface="Cambria Math" panose="02040503050406030204" pitchFamily="18" charset="0"/>
                                  </a:rPr>
                                  <m:t>𝑐𝑧</m:t>
                                </m:r>
                                <m:r>
                                  <a:rPr lang="en-US" sz="9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900" b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9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900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9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900" b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oMath>
                            </m:oMathPara>
                          </a14:m>
                          <a:endParaRPr lang="en-US" sz="900" b="1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9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900" b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900" b="0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900" dirty="0"/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494783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9C23BD36-2344-49A7-20B7-05671B74C3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8649" y="2366386"/>
              <a:ext cx="7886700" cy="2397825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217735">
                      <a:extLst>
                        <a:ext uri="{9D8B030D-6E8A-4147-A177-3AD203B41FA5}">
                          <a16:colId xmlns:a16="http://schemas.microsoft.com/office/drawing/2014/main" val="2244436791"/>
                        </a:ext>
                      </a:extLst>
                    </a:gridCol>
                    <a:gridCol w="1560007">
                      <a:extLst>
                        <a:ext uri="{9D8B030D-6E8A-4147-A177-3AD203B41FA5}">
                          <a16:colId xmlns:a16="http://schemas.microsoft.com/office/drawing/2014/main" val="4125984522"/>
                        </a:ext>
                      </a:extLst>
                    </a:gridCol>
                    <a:gridCol w="1771022">
                      <a:extLst>
                        <a:ext uri="{9D8B030D-6E8A-4147-A177-3AD203B41FA5}">
                          <a16:colId xmlns:a16="http://schemas.microsoft.com/office/drawing/2014/main" val="1872704940"/>
                        </a:ext>
                      </a:extLst>
                    </a:gridCol>
                    <a:gridCol w="1446962">
                      <a:extLst>
                        <a:ext uri="{9D8B030D-6E8A-4147-A177-3AD203B41FA5}">
                          <a16:colId xmlns:a16="http://schemas.microsoft.com/office/drawing/2014/main" val="878873693"/>
                        </a:ext>
                      </a:extLst>
                    </a:gridCol>
                    <a:gridCol w="1890974">
                      <a:extLst>
                        <a:ext uri="{9D8B030D-6E8A-4147-A177-3AD203B41FA5}">
                          <a16:colId xmlns:a16="http://schemas.microsoft.com/office/drawing/2014/main" val="1518276931"/>
                        </a:ext>
                      </a:extLst>
                    </a:gridCol>
                  </a:tblGrid>
                  <a:tr h="491042"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77" t="-3704" r="-386" b="-6259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r>
                            <a:rPr lang="en-US" sz="2000" dirty="0"/>
                            <a:t>Lines and Planes in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000" b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3058832"/>
                      </a:ext>
                    </a:extLst>
                  </a:tr>
                  <a:tr h="486482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Normal Form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General Form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Vector Form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Parametric Form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836750887"/>
                      </a:ext>
                    </a:extLst>
                  </a:tr>
                  <a:tr h="7181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Lines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78516" t="-138983" r="-329297" b="-261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157586" t="-138983" r="-190690" b="-261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313866" t="-138983" r="-132353" b="-261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317742" t="-138983" r="-1613" b="-2618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424686"/>
                      </a:ext>
                    </a:extLst>
                  </a:tr>
                  <a:tr h="702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Planes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78516" t="-245217" r="-329297" b="-16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157586" t="-245217" r="-190690" b="-16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313866" t="-245217" r="-132353" b="-16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317742" t="-245217" r="-1613" b="-16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78318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C84F3864-329F-EB74-690F-265A7E6EA0F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9996" y="471041"/>
            <a:ext cx="2595062" cy="176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5758A8-AFDB-6ABC-F526-D2BDAA85912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3691" y="540807"/>
            <a:ext cx="1776615" cy="1407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6C580-27B6-6FE3-B1C0-F057D22502C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338" y="529928"/>
            <a:ext cx="2947663" cy="11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30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788F94-1330-5BEF-A27C-2E19F5AA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Nonhomogeneous Systems &amp; General 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C7AF-8539-78A7-21F0-4D4525F0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5070-AC2A-D57B-33FB-B1310668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61A9-DF68-C0FE-E38A-6BAE1F98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E955F94-42AE-756D-A1F9-69B7485BFACB}"/>
              </a:ext>
            </a:extLst>
          </p:cNvPr>
          <p:cNvSpPr/>
          <p:nvPr/>
        </p:nvSpPr>
        <p:spPr>
          <a:xfrm>
            <a:off x="628650" y="530138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5BCDD20-C942-9EE8-99FF-BF9105F5A3C2}"/>
                  </a:ext>
                </a:extLst>
              </p:cNvPr>
              <p:cNvSpPr/>
              <p:nvPr/>
            </p:nvSpPr>
            <p:spPr>
              <a:xfrm rot="10800000" flipV="1">
                <a:off x="628650" y="939866"/>
                <a:ext cx="7886700" cy="677247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Describe all solutions of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, where: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5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5BCDD20-C942-9EE8-99FF-BF9105F5A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939866"/>
                <a:ext cx="7886700" cy="677247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52ACF20-83F7-5188-8882-D044F8B3D909}"/>
              </a:ext>
            </a:extLst>
          </p:cNvPr>
          <p:cNvSpPr/>
          <p:nvPr/>
        </p:nvSpPr>
        <p:spPr>
          <a:xfrm>
            <a:off x="628650" y="2346168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D8086913-3906-98E1-FB99-961EB4D16260}"/>
                  </a:ext>
                </a:extLst>
              </p:cNvPr>
              <p:cNvSpPr/>
              <p:nvPr/>
            </p:nvSpPr>
            <p:spPr>
              <a:xfrm rot="10800000" flipV="1">
                <a:off x="628650" y="2764522"/>
                <a:ext cx="7886700" cy="677247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Describe all solutions of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500" b="1" dirty="0">
                    <a:solidFill>
                      <a:schemeClr val="tx1"/>
                    </a:solidFill>
                  </a:rPr>
                  <a:t>,</a:t>
                </a:r>
                <a:r>
                  <a:rPr lang="en-US" sz="1500" dirty="0">
                    <a:solidFill>
                      <a:schemeClr val="tx1"/>
                    </a:solidFill>
                  </a:rPr>
                  <a:t> where: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D8086913-3906-98E1-FB99-961EB4D16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2764522"/>
                <a:ext cx="7886700" cy="677247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4"/>
                <a:stretch>
                  <a:fillRect l="-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4B59913F-15B4-5E59-47BF-C5A6C80B07F4}"/>
                  </a:ext>
                </a:extLst>
              </p:cNvPr>
              <p:cNvSpPr/>
              <p:nvPr/>
            </p:nvSpPr>
            <p:spPr>
              <a:xfrm rot="10800000" flipV="1">
                <a:off x="5772150" y="1617113"/>
                <a:ext cx="2743200" cy="67724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4B59913F-15B4-5E59-47BF-C5A6C80B0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5772150" y="1617113"/>
                <a:ext cx="2743200" cy="67724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AE2B4583-BCAA-1F4D-884A-B0E60BB915C9}"/>
              </a:ext>
            </a:extLst>
          </p:cNvPr>
          <p:cNvSpPr/>
          <p:nvPr/>
        </p:nvSpPr>
        <p:spPr>
          <a:xfrm>
            <a:off x="657225" y="3506510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9EFA0427-AD08-EE68-6172-93F99BE18BAF}"/>
                  </a:ext>
                </a:extLst>
              </p:cNvPr>
              <p:cNvSpPr/>
              <p:nvPr/>
            </p:nvSpPr>
            <p:spPr>
              <a:xfrm rot="10800000" flipV="1">
                <a:off x="657225" y="3867542"/>
                <a:ext cx="7886700" cy="677247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Describe all solutions of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500" b="1" dirty="0">
                    <a:solidFill>
                      <a:schemeClr val="tx1"/>
                    </a:solidFill>
                  </a:rPr>
                  <a:t>,</a:t>
                </a:r>
                <a:r>
                  <a:rPr lang="en-US" sz="1500" dirty="0">
                    <a:solidFill>
                      <a:schemeClr val="tx1"/>
                    </a:solidFill>
                  </a:rPr>
                  <a:t> where: [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 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9EFA0427-AD08-EE68-6172-93F99BE18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57225" y="3867542"/>
                <a:ext cx="7886700" cy="677247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6"/>
                <a:stretch>
                  <a:fillRect l="-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12CDC67-1844-EBB5-536E-B476A7191E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7293" y="4544789"/>
            <a:ext cx="1176390" cy="64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24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B296C6-7B35-652B-C568-2D91F24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Row-Reduced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AA7-4B2F-499F-A7F6-4FB031D7A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EE2-4411-3614-2937-F35093A87E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05B-BD22-D1F9-1142-0AF590B44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96764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E1315B-1EAA-ED0B-69CA-3675D3F5CB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03535"/>
                <a:ext cx="7886700" cy="276372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7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𝑐𝑧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7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7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7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𝑐𝑧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7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7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E1315B-1EAA-ED0B-69CA-3675D3F5CB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03535"/>
                <a:ext cx="7886700" cy="2763728"/>
              </a:xfrm>
              <a:blipFill>
                <a:blip r:embed="rId3"/>
                <a:stretch>
                  <a:fillRect l="-1236" t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C6D24AC-1F58-BF92-2616-218DD017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Nonhomogeneous Systems &amp; General 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BBAB3-BD2A-E261-F6A4-2DA78747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38423-6505-0E12-1667-6C334A11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CE93E-B263-3249-8D1E-C7968D3D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9D02986D-868B-A886-2D78-7A7F65966AA1}"/>
              </a:ext>
            </a:extLst>
          </p:cNvPr>
          <p:cNvSpPr/>
          <p:nvPr/>
        </p:nvSpPr>
        <p:spPr>
          <a:xfrm>
            <a:off x="628650" y="750553"/>
            <a:ext cx="7886700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Question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6A23456F-8C1A-85D6-6E23-01FA8FA97EF7}"/>
              </a:ext>
            </a:extLst>
          </p:cNvPr>
          <p:cNvSpPr/>
          <p:nvPr/>
        </p:nvSpPr>
        <p:spPr>
          <a:xfrm rot="10800000" flipV="1">
            <a:off x="628650" y="1160281"/>
            <a:ext cx="7886700" cy="708713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Can we change the order of columns in an augmented matrix???</a:t>
            </a:r>
          </a:p>
        </p:txBody>
      </p:sp>
    </p:spTree>
    <p:extLst>
      <p:ext uri="{BB962C8B-B14F-4D97-AF65-F5344CB8AC3E}">
        <p14:creationId xmlns:p14="http://schemas.microsoft.com/office/powerpoint/2010/main" val="1891609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34396-F960-9B1F-6F41-560C26D01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1F540-F4B8-5764-334E-D8DB5B537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D4DF0-BD1C-AE99-E49E-56341257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56EB4-F9F4-9263-FF56-51D3787D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C5ED3803-FA79-9D01-4B24-57CFF166D3E0}"/>
              </a:ext>
            </a:extLst>
          </p:cNvPr>
          <p:cNvSpPr/>
          <p:nvPr/>
        </p:nvSpPr>
        <p:spPr>
          <a:xfrm>
            <a:off x="628650" y="750553"/>
            <a:ext cx="8319407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Theorem</a:t>
            </a:r>
            <a:endParaRPr lang="en-US" sz="1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359C936F-3EC5-99BA-56D9-364AF5451BA1}"/>
                  </a:ext>
                </a:extLst>
              </p:cNvPr>
              <p:cNvSpPr/>
              <p:nvPr/>
            </p:nvSpPr>
            <p:spPr>
              <a:xfrm rot="10800000" flipV="1">
                <a:off x="628650" y="1160281"/>
                <a:ext cx="8319407" cy="1741181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be an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matrix. Then the following statements are logically equivalent.</a:t>
                </a:r>
              </a:p>
              <a:p>
                <a:r>
                  <a:rPr lang="en-US" sz="1500" dirty="0">
                    <a:solidFill>
                      <a:schemeClr val="tx1"/>
                    </a:solidFill>
                  </a:rPr>
                  <a:t>That is, for a particular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, either they are all true statements or they are all false.</a:t>
                </a:r>
              </a:p>
              <a:p>
                <a:pPr marL="257175" indent="-257175">
                  <a:buFont typeface="+mj-lt"/>
                  <a:buAutoNum type="alphaLcPeriod"/>
                </a:pPr>
                <a:r>
                  <a:rPr lang="en-US" sz="1500" dirty="0">
                    <a:solidFill>
                      <a:schemeClr val="tx1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5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500" dirty="0">
                    <a:solidFill>
                      <a:schemeClr val="tx1"/>
                    </a:solidFill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, the equation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has a solution.</a:t>
                </a:r>
              </a:p>
              <a:p>
                <a:pPr marL="257175" indent="-257175">
                  <a:buFont typeface="+mj-lt"/>
                  <a:buAutoNum type="alphaLcPeriod"/>
                </a:pPr>
                <a:r>
                  <a:rPr lang="en-US" sz="1500" dirty="0">
                    <a:solidFill>
                      <a:schemeClr val="tx1"/>
                    </a:solidFill>
                  </a:rPr>
                  <a:t>Each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5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500" dirty="0">
                    <a:solidFill>
                      <a:schemeClr val="tx1"/>
                    </a:solidFill>
                  </a:rPr>
                  <a:t>is a linear combination of the columns of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500" dirty="0">
                  <a:solidFill>
                    <a:schemeClr val="tx1"/>
                  </a:solidFill>
                </a:endParaRPr>
              </a:p>
              <a:p>
                <a:pPr marL="257175" indent="-257175">
                  <a:buFont typeface="+mj-lt"/>
                  <a:buAutoNum type="alphaLcPeriod"/>
                </a:pPr>
                <a:r>
                  <a:rPr lang="en-US" sz="1500" dirty="0">
                    <a:solidFill>
                      <a:schemeClr val="tx1"/>
                    </a:solidFill>
                  </a:rPr>
                  <a:t>The columns of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span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57175" indent="-257175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has a pivot position in every row.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359C936F-3EC5-99BA-56D9-364AF5451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60281"/>
                <a:ext cx="8319407" cy="1741181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59FB2869-D05C-EEE7-811F-28245F2A0D46}"/>
              </a:ext>
            </a:extLst>
          </p:cNvPr>
          <p:cNvSpPr/>
          <p:nvPr/>
        </p:nvSpPr>
        <p:spPr>
          <a:xfrm>
            <a:off x="628650" y="3127244"/>
            <a:ext cx="8319407" cy="409728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Note</a:t>
            </a:r>
            <a:endParaRPr lang="en-US" sz="1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0BB53189-CCE3-8558-DAE7-EA64ADFA4C0C}"/>
                  </a:ext>
                </a:extLst>
              </p:cNvPr>
              <p:cNvSpPr/>
              <p:nvPr/>
            </p:nvSpPr>
            <p:spPr>
              <a:xfrm rot="10800000" flipV="1">
                <a:off x="628650" y="3536972"/>
                <a:ext cx="8319407" cy="109574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does not have a pivot in every row, that does not mean that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does not have a solution for some given vector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. It just means that there are some vectors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for which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does not have a solution.</a:t>
                </a:r>
                <a:endParaRPr lang="en-US" sz="1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0BB53189-CCE3-8558-DAE7-EA64ADFA4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3536972"/>
                <a:ext cx="8319407" cy="109574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065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788F94-1330-5BEF-A27C-2E19F5AA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Nonhomogeneous Systems &amp; General 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C7AF-8539-78A7-21F0-4D4525F0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5070-AC2A-D57B-33FB-B1310668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61A9-DF68-C0FE-E38A-6BAE1F98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E955F94-42AE-756D-A1F9-69B7485BFACB}"/>
              </a:ext>
            </a:extLst>
          </p:cNvPr>
          <p:cNvSpPr/>
          <p:nvPr/>
        </p:nvSpPr>
        <p:spPr>
          <a:xfrm>
            <a:off x="628650" y="530138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5BCDD20-C942-9EE8-99FF-BF9105F5A3C2}"/>
                  </a:ext>
                </a:extLst>
              </p:cNvPr>
              <p:cNvSpPr/>
              <p:nvPr/>
            </p:nvSpPr>
            <p:spPr>
              <a:xfrm rot="10800000" flipV="1">
                <a:off x="628650" y="939866"/>
                <a:ext cx="7886700" cy="677247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Describe all solutions of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, where: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5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5BCDD20-C942-9EE8-99FF-BF9105F5A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939866"/>
                <a:ext cx="7886700" cy="677247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F39F7B4A-B355-E59E-EDA3-612A382650B6}"/>
                  </a:ext>
                </a:extLst>
              </p:cNvPr>
              <p:cNvSpPr/>
              <p:nvPr/>
            </p:nvSpPr>
            <p:spPr>
              <a:xfrm rot="10800000" flipV="1">
                <a:off x="628650" y="1617114"/>
                <a:ext cx="7886700" cy="315014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is the matrix of coefficients. Row Operations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15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produce:</a:t>
                </a:r>
                <a:endParaRPr lang="en-US" sz="1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5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5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5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500" i="1" kern="12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500" i="1" kern="12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num>
                                        <m:den>
                                          <m:r>
                                            <a:rPr lang="en-US" sz="1500" i="1" kern="12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15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5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15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US" sz="15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5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sz="15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5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5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0=0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1500" dirty="0"/>
              </a:p>
              <a:p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=−1+</m:t>
                    </m:r>
                    <m:f>
                      <m:f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is free. As a vector, the general solution of </a:t>
                </a:r>
                <a14:m>
                  <m:oMath xmlns:m="http://schemas.openxmlformats.org/officeDocument/2006/math"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has the form:</a:t>
                </a:r>
                <a:endParaRPr lang="en-US" sz="1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500" b="1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5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5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5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5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5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5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5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5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5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lim>
                      </m:limLow>
                      <m:r>
                        <a:rPr lang="en-US" sz="15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limLow>
                        <m:limLowPr>
                          <m:ctrlP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5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sz="1500" i="1" kern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500" i="1" kern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500" i="1" kern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5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lim>
                      </m:limLow>
                    </m:oMath>
                  </m:oMathPara>
                </a14:m>
                <a:endParaRPr lang="en-US" sz="1500" dirty="0"/>
              </a:p>
              <a:p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The equation </a:t>
                </a:r>
                <a14:m>
                  <m:oMath xmlns:m="http://schemas.openxmlformats.org/officeDocument/2006/math"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, or, writing t as a general parameter, </a:t>
                </a:r>
                <a:endParaRPr lang="en-US" sz="15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500" b="1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	</a:t>
                </a:r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(t in </a:t>
                </a:r>
                <a14:m>
                  <m:oMath xmlns:m="http://schemas.openxmlformats.org/officeDocument/2006/math"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500" b="1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)</a:t>
                </a:r>
                <a:endParaRPr lang="en-US" sz="1500" dirty="0"/>
              </a:p>
            </p:txBody>
          </p:sp>
        </mc:Choice>
        <mc:Fallback xmlns="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F39F7B4A-B355-E59E-EDA3-612A38265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617114"/>
                <a:ext cx="7886700" cy="315014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4"/>
                <a:stretch>
                  <a:fillRect t="-13540" b="-2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2">
            <a:extLst>
              <a:ext uri="{FF2B5EF4-FFF2-40B4-BE49-F238E27FC236}">
                <a16:creationId xmlns:a16="http://schemas.microsoft.com/office/drawing/2014/main" id="{1F8B6645-4404-F789-27DE-C8A6754266DA}"/>
              </a:ext>
            </a:extLst>
          </p:cNvPr>
          <p:cNvSpPr txBox="1">
            <a:spLocks/>
          </p:cNvSpPr>
          <p:nvPr/>
        </p:nvSpPr>
        <p:spPr>
          <a:xfrm>
            <a:off x="681404" y="3579136"/>
            <a:ext cx="1624693" cy="3555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>
                <a:solidFill>
                  <a:srgbClr val="FF0000"/>
                </a:solidFill>
              </a:rPr>
              <a:t>General Solution written in vector form</a:t>
            </a:r>
          </a:p>
        </p:txBody>
      </p:sp>
    </p:spTree>
    <p:extLst>
      <p:ext uri="{BB962C8B-B14F-4D97-AF65-F5344CB8AC3E}">
        <p14:creationId xmlns:p14="http://schemas.microsoft.com/office/powerpoint/2010/main" val="2509603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11534-EF2D-4A9A-DEA6-85396E93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Existence of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2C7C-6D4C-BA5F-0AD1-40F82803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2FDF-9BE7-A824-6B94-807E274A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FA48-B4A4-6728-B51A-248079E6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: Top Corners Rounded 8">
            <a:extLst>
              <a:ext uri="{FF2B5EF4-FFF2-40B4-BE49-F238E27FC236}">
                <a16:creationId xmlns:a16="http://schemas.microsoft.com/office/drawing/2014/main" id="{43F51704-D8EB-3CF6-D465-5AC1C72AC701}"/>
              </a:ext>
            </a:extLst>
          </p:cNvPr>
          <p:cNvSpPr/>
          <p:nvPr/>
        </p:nvSpPr>
        <p:spPr>
          <a:xfrm>
            <a:off x="628650" y="467732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Example</a:t>
            </a:r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9">
                <a:extLst>
                  <a:ext uri="{FF2B5EF4-FFF2-40B4-BE49-F238E27FC236}">
                    <a16:creationId xmlns:a16="http://schemas.microsoft.com/office/drawing/2014/main" id="{79BCE5B6-78ED-BB88-C1FD-90F192B5DAF2}"/>
                  </a:ext>
                </a:extLst>
              </p:cNvPr>
              <p:cNvSpPr/>
              <p:nvPr/>
            </p:nvSpPr>
            <p:spPr>
              <a:xfrm rot="10800000" flipV="1">
                <a:off x="628650" y="877458"/>
                <a:ext cx="7886700" cy="180825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Is the equation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consistent for </a:t>
                </a: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? If not, describe under which circumstances, this system of equation can be consistent ?!</a:t>
                </a:r>
              </a:p>
            </p:txBody>
          </p:sp>
        </mc:Choice>
        <mc:Fallback xmlns="">
          <p:sp>
            <p:nvSpPr>
              <p:cNvPr id="8" name="Rectangle: Top Corners Rounded 9">
                <a:extLst>
                  <a:ext uri="{FF2B5EF4-FFF2-40B4-BE49-F238E27FC236}">
                    <a16:creationId xmlns:a16="http://schemas.microsoft.com/office/drawing/2014/main" id="{79BCE5B6-78ED-BB88-C1FD-90F192B5D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877458"/>
                <a:ext cx="7886700" cy="1808253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155" r="-927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919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788F94-1330-5BEF-A27C-2E19F5AA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Nonhomogeneous Systems &amp; General 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C7AF-8539-78A7-21F0-4D4525F0F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5070-AC2A-D57B-33FB-B1310668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61A9-DF68-C0FE-E38A-6BAE1F98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E955F94-42AE-756D-A1F9-69B7485BFACB}"/>
              </a:ext>
            </a:extLst>
          </p:cNvPr>
          <p:cNvSpPr/>
          <p:nvPr/>
        </p:nvSpPr>
        <p:spPr>
          <a:xfrm>
            <a:off x="628650" y="530138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5BCDD20-C942-9EE8-99FF-BF9105F5A3C2}"/>
                  </a:ext>
                </a:extLst>
              </p:cNvPr>
              <p:cNvSpPr/>
              <p:nvPr/>
            </p:nvSpPr>
            <p:spPr>
              <a:xfrm rot="10800000" flipV="1">
                <a:off x="628650" y="939866"/>
                <a:ext cx="7886700" cy="677247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Describe all solutions of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500" b="1" dirty="0">
                    <a:solidFill>
                      <a:schemeClr val="tx1"/>
                    </a:solidFill>
                  </a:rPr>
                  <a:t>,</a:t>
                </a:r>
                <a:r>
                  <a:rPr lang="en-US" sz="1500" dirty="0">
                    <a:solidFill>
                      <a:schemeClr val="tx1"/>
                    </a:solidFill>
                  </a:rPr>
                  <a:t> where: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5BCDD20-C942-9EE8-99FF-BF9105F5A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939866"/>
                <a:ext cx="7886700" cy="677247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3"/>
                <a:stretch>
                  <a:fillRect l="-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F39F7B4A-B355-E59E-EDA3-612A382650B6}"/>
                  </a:ext>
                </a:extLst>
              </p:cNvPr>
              <p:cNvSpPr/>
              <p:nvPr/>
            </p:nvSpPr>
            <p:spPr>
              <a:xfrm rot="10800000" flipV="1">
                <a:off x="628650" y="1617114"/>
                <a:ext cx="7886700" cy="267102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sSub>
                                      <m:sSubPr>
                                        <m:ctrlP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sSub>
                                      <m:sSubPr>
                                        <m:ctrlP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sSub>
                                      <m:sSubPr>
                                        <m:ctrlP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1500" dirty="0"/>
              </a:p>
              <a:p>
                <a:endParaRPr lang="en-US" sz="1500" dirty="0"/>
              </a:p>
              <a:p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7</m:t>
                    </m:r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500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5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500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500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are free.</a:t>
                </a:r>
              </a:p>
              <a:p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As a vector, the general solution of </a:t>
                </a:r>
                <a14:m>
                  <m:oMath xmlns:m="http://schemas.openxmlformats.org/officeDocument/2006/math"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5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 has the form:</a:t>
                </a:r>
              </a:p>
              <a:p>
                <a:endParaRPr lang="en-US" sz="1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500" b="1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500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1500" i="1" kern="1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5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5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5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1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5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5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5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F39F7B4A-B355-E59E-EDA3-612A38265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617114"/>
                <a:ext cx="7886700" cy="267102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2">
            <a:extLst>
              <a:ext uri="{FF2B5EF4-FFF2-40B4-BE49-F238E27FC236}">
                <a16:creationId xmlns:a16="http://schemas.microsoft.com/office/drawing/2014/main" id="{1F8B6645-4404-F789-27DE-C8A6754266DA}"/>
              </a:ext>
            </a:extLst>
          </p:cNvPr>
          <p:cNvSpPr txBox="1">
            <a:spLocks/>
          </p:cNvSpPr>
          <p:nvPr/>
        </p:nvSpPr>
        <p:spPr>
          <a:xfrm>
            <a:off x="845004" y="3533918"/>
            <a:ext cx="1624693" cy="3555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>
                <a:solidFill>
                  <a:srgbClr val="FF0000"/>
                </a:solidFill>
              </a:rPr>
              <a:t>General Solution written in vector form</a:t>
            </a:r>
          </a:p>
        </p:txBody>
      </p:sp>
    </p:spTree>
    <p:extLst>
      <p:ext uri="{BB962C8B-B14F-4D97-AF65-F5344CB8AC3E}">
        <p14:creationId xmlns:p14="http://schemas.microsoft.com/office/powerpoint/2010/main" val="245113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A93146-7814-EF15-6A26-A1A0D349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50553"/>
            <a:ext cx="8233514" cy="3270302"/>
          </a:xfrm>
        </p:spPr>
        <p:txBody>
          <a:bodyPr>
            <a:normAutofit/>
          </a:bodyPr>
          <a:lstStyle/>
          <a:p>
            <a:pPr marL="342900" indent="-342900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Chapter 1: </a:t>
            </a:r>
            <a:r>
              <a:rPr lang="en-US" sz="2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Kenneth Hoffman and Ray A. Kunze. Linear Algebra. PHI Learning, 2004.</a:t>
            </a:r>
            <a:endParaRPr lang="en-GB" sz="220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342900" indent="-342900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Chapter 1: </a:t>
            </a:r>
            <a:r>
              <a:rPr lang="en-US" sz="2000" dirty="0">
                <a:effectLst/>
                <a:latin typeface="Arial" panose="020B0604020202020204" pitchFamily="34" charset="0"/>
              </a:rPr>
              <a:t>David C. Lay, Steven R. Lay, and Judi J. McDonald. Linear Algebra and Its Applications. Pearson, 2016</a:t>
            </a:r>
          </a:p>
          <a:p>
            <a:pPr marL="342900" indent="-342900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GB" sz="2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Chapter 2: </a:t>
            </a:r>
            <a:r>
              <a:rPr lang="en-US" sz="2200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David Poole, Linear Algebra: A Modern Introduction. Cengage Learning, 2014.</a:t>
            </a:r>
          </a:p>
          <a:p>
            <a:pPr marL="342900" indent="-342900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</a:rPr>
              <a:t>Chaper1: </a:t>
            </a:r>
            <a:r>
              <a:rPr lang="en-US" sz="2000" dirty="0">
                <a:effectLst/>
                <a:latin typeface="Arial" panose="020B0604020202020204" pitchFamily="34" charset="0"/>
              </a:rPr>
              <a:t>Gilbert Strang. </a:t>
            </a:r>
            <a:r>
              <a:rPr lang="en-US" sz="2000" dirty="0">
                <a:latin typeface="Arial" panose="020B0604020202020204" pitchFamily="34" charset="0"/>
              </a:rPr>
              <a:t>I</a:t>
            </a:r>
            <a:r>
              <a:rPr lang="en-US" sz="2000" dirty="0">
                <a:effectLst/>
                <a:latin typeface="Arial" panose="020B0604020202020204" pitchFamily="34" charset="0"/>
              </a:rPr>
              <a:t>ntroduction to Linear Algebra. Wellesley-Cambridge Press, 2016</a:t>
            </a:r>
            <a:endParaRPr lang="en-US" sz="220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342900" indent="-342900" fontAlgn="base"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GB" sz="2200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F1830A-738C-3DCC-D743-DCA641FA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S PGothic" panose="020B0600070205080204" pitchFamily="34" charset="-128"/>
                <a:ea typeface="MS PGothic" panose="020B0600070205080204" pitchFamily="34" charset="-128"/>
              </a:rPr>
              <a:t>References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97BD623-BD0A-EAA7-1F57-F970D813431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28650" y="4772943"/>
            <a:ext cx="2057400" cy="2739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AAE59F-B327-9AD4-9DF2-B6BFE54CDB6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028950" y="4772943"/>
            <a:ext cx="3086100" cy="2739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544A29A-D909-7AB0-5A60-13E07F0BA1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4772943"/>
            <a:ext cx="2057400" cy="2739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310135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8A3A50-1882-1992-BABA-914DC5312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5A635-7FBC-BBDE-EDCD-174904AA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Echelon Form (RREF)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8474F-670B-A3C8-B22D-81D8369C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C477F-E31A-3DA8-D1A3-A025C0E7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14FCB-1FF5-E0FB-716F-F6076169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0E4FEF5-53F0-1CD8-A452-2DF7DF9D66A3}"/>
              </a:ext>
            </a:extLst>
          </p:cNvPr>
          <p:cNvSpPr/>
          <p:nvPr/>
        </p:nvSpPr>
        <p:spPr>
          <a:xfrm>
            <a:off x="628650" y="750553"/>
            <a:ext cx="8123464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Theorem</a:t>
            </a:r>
            <a:endParaRPr lang="en-US" sz="1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2A09B84-D142-A988-641C-81F1B4A81B82}"/>
                  </a:ext>
                </a:extLst>
              </p:cNvPr>
              <p:cNvSpPr/>
              <p:nvPr/>
            </p:nvSpPr>
            <p:spPr>
              <a:xfrm rot="10800000" flipV="1">
                <a:off x="628650" y="1160280"/>
                <a:ext cx="8123465" cy="68893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For every matrix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, there is a sequence of row operations taking to a matrix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in row reduced echelon form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B2A09B84-D142-A988-641C-81F1B4A81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60280"/>
                <a:ext cx="8123465" cy="68893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1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45CCD6D6-A79E-1B2C-D122-DA6AEEFD5209}"/>
              </a:ext>
            </a:extLst>
          </p:cNvPr>
          <p:cNvSpPr/>
          <p:nvPr/>
        </p:nvSpPr>
        <p:spPr>
          <a:xfrm>
            <a:off x="628650" y="2754885"/>
            <a:ext cx="8123465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Theorem</a:t>
            </a:r>
            <a:endParaRPr lang="en-US" sz="1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DA089599-66E3-B052-520D-5E222B93C4A0}"/>
                  </a:ext>
                </a:extLst>
              </p:cNvPr>
              <p:cNvSpPr/>
              <p:nvPr/>
            </p:nvSpPr>
            <p:spPr>
              <a:xfrm rot="10800000" flipV="1">
                <a:off x="628650" y="3164612"/>
                <a:ext cx="8123465" cy="1154295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tabLst>
                    <a:tab pos="7589044" algn="l"/>
                    <a:tab pos="7674769" algn="l"/>
                  </a:tabLst>
                </a:pPr>
                <a:r>
                  <a:rPr lang="en-US" sz="15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be a matrix. If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are RREF matrices that can be obtained by doing row operations </a:t>
                </a:r>
              </a:p>
              <a:p>
                <a:pPr>
                  <a:tabLst>
                    <a:tab pos="7589044" algn="l"/>
                    <a:tab pos="7674769" algn="l"/>
                  </a:tabLst>
                </a:pPr>
                <a:r>
                  <a:rPr lang="en-US" sz="1500" dirty="0">
                    <a:solidFill>
                      <a:schemeClr val="tx1"/>
                    </a:solidFill>
                  </a:rPr>
                  <a:t>to , then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DA089599-66E3-B052-520D-5E222B93C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3164612"/>
                <a:ext cx="8123465" cy="1154295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3"/>
                <a:stretch>
                  <a:fillRect r="-5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37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89AE8D-35EA-906E-02E8-2DA7F2A72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Row-Reduced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48E5B-E8FB-926B-2ACE-A0134B13481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BD8B0-F50D-ECE5-AD99-AF614A55DE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DFE29-D012-E521-2D13-248EEC2AC9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0DF1CA9E-D552-5C1C-3CBF-C4F0BB2FD782}"/>
              </a:ext>
            </a:extLst>
          </p:cNvPr>
          <p:cNvSpPr/>
          <p:nvPr/>
        </p:nvSpPr>
        <p:spPr>
          <a:xfrm>
            <a:off x="571855" y="2314225"/>
            <a:ext cx="8146182" cy="409728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Definition</a:t>
            </a:r>
            <a:endParaRPr lang="en-US" sz="1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1F4E93A8-5022-CC56-26F2-7C902D181411}"/>
                  </a:ext>
                </a:extLst>
              </p:cNvPr>
              <p:cNvSpPr/>
              <p:nvPr/>
            </p:nvSpPr>
            <p:spPr>
              <a:xfrm rot="10800000" flipV="1">
                <a:off x="571855" y="2723953"/>
                <a:ext cx="8146182" cy="1156671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57175" indent="-257175">
                  <a:lnSpc>
                    <a:spcPct val="90000"/>
                  </a:lnSpc>
                  <a:spcBef>
                    <a:spcPts val="750"/>
                  </a:spcBef>
                  <a:buFont typeface="Wingdings" panose="05000000000000000000" pitchFamily="2" charset="2"/>
                  <a:buChar char="q"/>
                </a:pPr>
                <a:r>
                  <a:rPr lang="en-US" sz="1500" kern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15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5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5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is called </a:t>
                </a:r>
                <a:r>
                  <a:rPr lang="en-US" sz="1500" dirty="0">
                    <a:solidFill>
                      <a:srgbClr val="FF0000"/>
                    </a:solidFill>
                  </a:rPr>
                  <a:t>row-reduced</a:t>
                </a:r>
                <a:r>
                  <a:rPr lang="en-US" sz="1500" dirty="0">
                    <a:solidFill>
                      <a:schemeClr val="tx1"/>
                    </a:solidFill>
                  </a:rPr>
                  <a:t> if:</a:t>
                </a:r>
              </a:p>
              <a:p>
                <a:pPr marL="726948" indent="-384048">
                  <a:lnSpc>
                    <a:spcPct val="90000"/>
                  </a:lnSpc>
                  <a:spcBef>
                    <a:spcPts val="375"/>
                  </a:spcBef>
                  <a:buFont typeface="+mj-lt"/>
                  <a:buAutoNum type="arabicPeriod"/>
                </a:pPr>
                <a:r>
                  <a:rPr lang="en-US" sz="1500" kern="1200" dirty="0">
                    <a:solidFill>
                      <a:schemeClr val="accent1"/>
                    </a:solidFill>
                    <a:latin typeface="Palatino Linotype" panose="02040502050505030304" pitchFamily="18" charset="0"/>
                  </a:rPr>
                  <a:t>Leading entries=1</a:t>
                </a:r>
                <a:r>
                  <a:rPr lang="en-US" sz="1500" kern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: The first non-zero entry in each non-zero row of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is equal to 1.</a:t>
                </a:r>
              </a:p>
              <a:p>
                <a:pPr marL="726948" indent="-384048">
                  <a:lnSpc>
                    <a:spcPct val="90000"/>
                  </a:lnSpc>
                  <a:spcBef>
                    <a:spcPts val="375"/>
                  </a:spcBef>
                  <a:buFont typeface="+mj-lt"/>
                  <a:buAutoNum type="arabicPeriod"/>
                </a:pPr>
                <a:r>
                  <a:rPr lang="en-US" sz="1500" kern="1200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Each column of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which contains the leading non-zero entry of some row has all its other entries 0.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1F4E93A8-5022-CC56-26F2-7C902D181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571855" y="2723953"/>
                <a:ext cx="8146182" cy="1156671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2E1FB47E-545A-25D7-8DE8-18C0A86D3416}"/>
              </a:ext>
            </a:extLst>
          </p:cNvPr>
          <p:cNvSpPr/>
          <p:nvPr/>
        </p:nvSpPr>
        <p:spPr>
          <a:xfrm>
            <a:off x="628650" y="510779"/>
            <a:ext cx="8089386" cy="409728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Definition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ED76B0B5-E0D7-1111-DD15-BE795463A13B}"/>
              </a:ext>
            </a:extLst>
          </p:cNvPr>
          <p:cNvSpPr/>
          <p:nvPr/>
        </p:nvSpPr>
        <p:spPr>
          <a:xfrm rot="10800000" flipV="1">
            <a:off x="628649" y="920507"/>
            <a:ext cx="8089387" cy="507078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A </a:t>
            </a:r>
            <a:r>
              <a:rPr lang="en-US" sz="1500" dirty="0">
                <a:solidFill>
                  <a:srgbClr val="FF0000"/>
                </a:solidFill>
              </a:rPr>
              <a:t>leading entry </a:t>
            </a:r>
            <a:r>
              <a:rPr lang="en-US" sz="1500" dirty="0">
                <a:solidFill>
                  <a:schemeClr val="tx1"/>
                </a:solidFill>
              </a:rPr>
              <a:t>of a row refers 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to 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</a:rPr>
              <a:t>the leftmost </a:t>
            </a:r>
            <a:r>
              <a:rPr lang="en-US" sz="1500" dirty="0">
                <a:solidFill>
                  <a:schemeClr val="tx1"/>
                </a:solidFill>
              </a:rPr>
              <a:t>nonzero entry in a nonzero row.</a:t>
            </a:r>
          </a:p>
        </p:txBody>
      </p:sp>
    </p:spTree>
    <p:extLst>
      <p:ext uri="{BB962C8B-B14F-4D97-AF65-F5344CB8AC3E}">
        <p14:creationId xmlns:p14="http://schemas.microsoft.com/office/powerpoint/2010/main" val="203766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65FFB-4B89-B158-3A76-52DCBD47C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1FD5CC-586E-18ED-700C-2C891D18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Row-Reduced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8649A-3412-4F84-7B12-42753042C04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74BD6-B8FB-1EA5-6CD9-BE5B5F59E8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A1B4-0DFB-869C-66E4-A00C01DD51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CB7C408-F032-59DC-A896-9CDF9A6C5F1F}"/>
              </a:ext>
            </a:extLst>
          </p:cNvPr>
          <p:cNvSpPr/>
          <p:nvPr/>
        </p:nvSpPr>
        <p:spPr>
          <a:xfrm>
            <a:off x="628650" y="530138"/>
            <a:ext cx="7886700" cy="409728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>
                <a:solidFill>
                  <a:schemeClr val="tx1"/>
                </a:solidFill>
              </a:rPr>
              <a:t>Example</a:t>
            </a:r>
            <a:endParaRPr 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159E10E2-5B07-F25E-284B-F19C7350D057}"/>
                  </a:ext>
                </a:extLst>
              </p:cNvPr>
              <p:cNvSpPr/>
              <p:nvPr/>
            </p:nvSpPr>
            <p:spPr>
              <a:xfrm rot="10800000" flipV="1">
                <a:off x="628650" y="939865"/>
                <a:ext cx="7886700" cy="3827397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800" dirty="0">
                    <a:solidFill>
                      <a:schemeClr val="tx1"/>
                    </a:solidFill>
                  </a:rPr>
                  <a:t>Are following matrices Row-Reduced Matrix?</a:t>
                </a:r>
              </a:p>
              <a:p>
                <a:pPr marL="685800" lvl="1" indent="-342900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identity matrix</a:t>
                </a:r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685800" lvl="1" indent="-342900"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342900" lvl="1"/>
                <a:endParaRPr lang="en-US" sz="1800" dirty="0">
                  <a:solidFill>
                    <a:schemeClr val="tx1"/>
                  </a:solidFill>
                </a:endParaRPr>
              </a:p>
              <a:p>
                <a:pPr marL="685800" lvl="1" indent="-342900"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685800" lvl="1" indent="-342900">
                  <a:buFont typeface="+mj-lt"/>
                  <a:buAutoNum type="alphaLcPeriod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685800" lvl="1" indent="-342900"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685800" lvl="1" indent="-342900">
                  <a:buFont typeface="+mj-lt"/>
                  <a:buAutoNum type="alphaLcPeriod"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159E10E2-5B07-F25E-284B-F19C7350D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939865"/>
                <a:ext cx="7886700" cy="3827397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82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BE865A-688E-E6BD-086A-104D1D77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Row-Reduced matrix for Every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49183-E830-E29E-F788-1EA8284B82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3C164-3FE6-1543-FCDA-4730DB34A63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C9F23-F791-B154-0FED-307601B0B4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6A8F9F3-8A26-794D-4BC2-48C734E772E6}"/>
              </a:ext>
            </a:extLst>
          </p:cNvPr>
          <p:cNvSpPr/>
          <p:nvPr/>
        </p:nvSpPr>
        <p:spPr>
          <a:xfrm>
            <a:off x="628650" y="750553"/>
            <a:ext cx="8123464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Theorem</a:t>
            </a:r>
            <a:endParaRPr lang="en-US" sz="1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8E9375EC-1EDC-4F71-079B-D408704404F4}"/>
                  </a:ext>
                </a:extLst>
              </p:cNvPr>
              <p:cNvSpPr/>
              <p:nvPr/>
            </p:nvSpPr>
            <p:spPr>
              <a:xfrm rot="10800000" flipV="1">
                <a:off x="628650" y="1160280"/>
                <a:ext cx="8123465" cy="68893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tx1"/>
                    </a:solidFill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matrix over the field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is row-equivalent to a row-reduced matrix.</a:t>
                </a:r>
              </a:p>
            </p:txBody>
          </p:sp>
        </mc:Choice>
        <mc:Fallback xmlns="">
          <p:sp>
            <p:nvSpPr>
              <p:cNvPr id="8" name="Rectangle: Top Corners Rounded 7">
                <a:extLst>
                  <a:ext uri="{FF2B5EF4-FFF2-40B4-BE49-F238E27FC236}">
                    <a16:creationId xmlns:a16="http://schemas.microsoft.com/office/drawing/2014/main" id="{8E9375EC-1EDC-4F71-079B-D40870440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28650" y="1160280"/>
                <a:ext cx="8123465" cy="688930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l="-1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8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BE865A-688E-E6BD-086A-104D1D77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Row-Reduced matrix for Every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49183-E830-E29E-F788-1EA8284B82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3C164-3FE6-1543-FCDA-4730DB34A63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C9F23-F791-B154-0FED-307601B0B4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6A8F9F3-8A26-794D-4BC2-48C734E772E6}"/>
              </a:ext>
            </a:extLst>
          </p:cNvPr>
          <p:cNvSpPr/>
          <p:nvPr/>
        </p:nvSpPr>
        <p:spPr>
          <a:xfrm>
            <a:off x="628650" y="750553"/>
            <a:ext cx="8123464" cy="409728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Theorem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E9375EC-1EDC-4F71-079B-D408704404F4}"/>
              </a:ext>
            </a:extLst>
          </p:cNvPr>
          <p:cNvSpPr/>
          <p:nvPr/>
        </p:nvSpPr>
        <p:spPr>
          <a:xfrm rot="10800000" flipV="1">
            <a:off x="628650" y="1160280"/>
            <a:ext cx="8123465" cy="688930"/>
          </a:xfrm>
          <a:prstGeom prst="round2SameRect">
            <a:avLst>
              <a:gd name="adj1" fmla="val 0"/>
              <a:gd name="adj2" fmla="val 716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For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416FCA-9585-FB20-FA85-DB10F7A8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38" y="1881263"/>
            <a:ext cx="5258070" cy="42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5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AB296C6-7B35-652B-C568-2D91F241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Echelon Form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AA7-4B2F-499F-A7F6-4FB031D7A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CE282: Linear Algebra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EE2-4411-3614-2937-F35093A87E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t>Hamid R. Rabiee &amp; Maryam Ramezani</a:t>
            </a:r>
            <a:endParaRPr kumimoji="0" lang="pl-PL" sz="1100" b="1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05B-BD22-D1F9-1142-0AF590B44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100" b="1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sym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GB" sz="1100" b="1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S PGothic" panose="020B0600070205080204" pitchFamily="34" charset="-128"/>
              <a:ea typeface="MS PGothic" panose="020B0600070205080204" pitchFamily="34" charset="-128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7352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C5714-A871-F632-3371-59F8B6C8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Echelon 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278D-8243-62BC-C1D8-B19DA777A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CE282: Linear Algebra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94610-191F-7C8D-A478-D5E5F809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Hamid R. Rabiee &amp; Maryam Ramezani</a:t>
            </a:r>
            <a:endParaRPr lang="pl-P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CB9D2-712D-E931-4B90-D4D3CD0B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5011D-0F55-654B-8E92-6B5CAD1A7773}" type="slidenum">
              <a:rPr lang="en-US" smtClean="0"/>
              <a:t>9</a:t>
            </a:fld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4AAE2BBC-EAB4-74F8-5700-BD2FBA25A7FE}"/>
              </a:ext>
            </a:extLst>
          </p:cNvPr>
          <p:cNvSpPr/>
          <p:nvPr/>
        </p:nvSpPr>
        <p:spPr>
          <a:xfrm>
            <a:off x="475303" y="569094"/>
            <a:ext cx="7886700" cy="409728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Definition</a:t>
            </a:r>
            <a:endParaRPr lang="en-US" sz="1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CAA44622-0D0F-7568-3033-F7AA3053938F}"/>
                  </a:ext>
                </a:extLst>
              </p:cNvPr>
              <p:cNvSpPr/>
              <p:nvPr/>
            </p:nvSpPr>
            <p:spPr>
              <a:xfrm rot="10800000" flipV="1">
                <a:off x="475303" y="978822"/>
                <a:ext cx="7886700" cy="279540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57175" indent="-257175">
                  <a:lnSpc>
                    <a:spcPct val="90000"/>
                  </a:lnSpc>
                  <a:spcBef>
                    <a:spcPts val="750"/>
                  </a:spcBef>
                  <a:buFont typeface="Wingdings" panose="05000000000000000000" pitchFamily="2" charset="2"/>
                  <a:buChar char="q"/>
                </a:pPr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A rectangular matrix is in </a:t>
                </a:r>
                <a:r>
                  <a:rPr lang="en-US" sz="1500" b="1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echelon form </a:t>
                </a:r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(or </a:t>
                </a:r>
                <a:r>
                  <a:rPr lang="en-US" sz="1500" b="1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row echelon form</a:t>
                </a:r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) if it has the following three properties:</a:t>
                </a:r>
                <a:endParaRPr lang="en-US" sz="1500" dirty="0"/>
              </a:p>
              <a:p>
                <a:pPr marL="726948" indent="-384048">
                  <a:lnSpc>
                    <a:spcPct val="90000"/>
                  </a:lnSpc>
                  <a:spcBef>
                    <a:spcPts val="375"/>
                  </a:spcBef>
                  <a:buFont typeface="+mj-lt"/>
                  <a:buAutoNum type="arabicPeriod"/>
                </a:pPr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All nonzero rows are above any rows of all zeros.</a:t>
                </a:r>
                <a:endParaRPr lang="en-US" sz="1500" dirty="0"/>
              </a:p>
              <a:p>
                <a:pPr marL="726948" indent="-384048">
                  <a:lnSpc>
                    <a:spcPct val="90000"/>
                  </a:lnSpc>
                  <a:spcBef>
                    <a:spcPts val="375"/>
                  </a:spcBef>
                  <a:buFont typeface="+mj-lt"/>
                  <a:buAutoNum type="arabicPeriod"/>
                </a:pPr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Each leading entry of a row is in a column to the right of the leading entry of the row above it.</a:t>
                </a:r>
                <a:endParaRPr lang="en-US" sz="1500" dirty="0"/>
              </a:p>
              <a:p>
                <a:pPr marL="726948" indent="-384048">
                  <a:lnSpc>
                    <a:spcPct val="90000"/>
                  </a:lnSpc>
                  <a:spcBef>
                    <a:spcPts val="375"/>
                  </a:spcBef>
                  <a:buFont typeface="+mj-lt"/>
                  <a:buAutoNum type="arabicPeriod"/>
                </a:pPr>
                <a:r>
                  <a:rPr lang="en-US" sz="1500" kern="1200" dirty="0">
                    <a:solidFill>
                      <a:srgbClr val="000000"/>
                    </a:solidFill>
                    <a:latin typeface="Palatino Linotype" panose="02040502050505030304" pitchFamily="18" charset="0"/>
                  </a:rPr>
                  <a:t>All entries in a column below a leading entry are zeros.</a:t>
                </a:r>
              </a:p>
              <a:p>
                <a:pPr marL="726948" indent="-384048">
                  <a:lnSpc>
                    <a:spcPct val="90000"/>
                  </a:lnSpc>
                  <a:spcBef>
                    <a:spcPts val="375"/>
                  </a:spcBef>
                </a:pPr>
                <a:endParaRPr lang="en-US" sz="1500" dirty="0"/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500" i="1" kern="1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500" i="1" kern="12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 kern="12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500" i="1" kern="12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500" i="1" kern="12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US" sz="1500" i="1" kern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500" i="1" kern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500" i="1" kern="12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sz="1500" kern="1200">
                              <a:solidFill>
                                <a:srgbClr val="FF0000"/>
                              </a:solidFill>
                              <a:latin typeface="Palatino Linotype" panose="02040502050505030304" pitchFamily="18" charset="0"/>
                            </a:rPr>
                            <m:t>Echelon</m:t>
                          </m:r>
                          <m:r>
                            <m:rPr>
                              <m:nor/>
                            </m:rPr>
                            <a:rPr lang="en-US" sz="1500" kern="1200">
                              <a:solidFill>
                                <a:srgbClr val="FF0000"/>
                              </a:solidFill>
                              <a:latin typeface="Palatino Linotype" panose="0204050205050503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 kern="1200">
                              <a:solidFill>
                                <a:srgbClr val="FF0000"/>
                              </a:solidFill>
                              <a:latin typeface="Palatino Linotype" panose="02040502050505030304" pitchFamily="18" charset="0"/>
                            </a:rPr>
                            <m:t>form</m:t>
                          </m:r>
                        </m:lim>
                      </m:limLow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CAA44622-0D0F-7568-3033-F7AA305393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475303" y="978822"/>
                <a:ext cx="7886700" cy="2795409"/>
              </a:xfrm>
              <a:prstGeom prst="round2SameRect">
                <a:avLst>
                  <a:gd name="adj1" fmla="val 0"/>
                  <a:gd name="adj2" fmla="val 7161"/>
                </a:avLst>
              </a:prstGeom>
              <a:blipFill>
                <a:blip r:embed="rId2"/>
                <a:stretch>
                  <a:fillRect t="-8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25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5535</TotalTime>
  <Words>2253</Words>
  <Application>Microsoft Office PowerPoint</Application>
  <PresentationFormat>On-screen Show (16:9)</PresentationFormat>
  <Paragraphs>343</Paragraphs>
  <Slides>36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MS PGothic</vt:lpstr>
      <vt:lpstr>Arial</vt:lpstr>
      <vt:lpstr>Wingdings</vt:lpstr>
      <vt:lpstr>Palatino Linotype</vt:lpstr>
      <vt:lpstr>Cambria Math</vt:lpstr>
      <vt:lpstr>Courier New</vt:lpstr>
      <vt:lpstr>Office Theme</vt:lpstr>
      <vt:lpstr>Echelon Forms and Row Reduction</vt:lpstr>
      <vt:lpstr>Overview</vt:lpstr>
      <vt:lpstr>Row-Reduced Matrix</vt:lpstr>
      <vt:lpstr>Row-Reduced Matrix</vt:lpstr>
      <vt:lpstr>Row-Reduced Matrix</vt:lpstr>
      <vt:lpstr>Row-Reduced matrix for Every Matrix</vt:lpstr>
      <vt:lpstr>Row-Reduced matrix for Every Matrix</vt:lpstr>
      <vt:lpstr>Echelon Form</vt:lpstr>
      <vt:lpstr>Echelon form</vt:lpstr>
      <vt:lpstr>Row-Reduced Echelon Form</vt:lpstr>
      <vt:lpstr>Row-Reduced Echelon Form (RREF)</vt:lpstr>
      <vt:lpstr>Row-Reduced echelon matrix for Every Matrix</vt:lpstr>
      <vt:lpstr>Reduced Echelon Form (RREF)</vt:lpstr>
      <vt:lpstr>Reduced Echelon Form (RREF)</vt:lpstr>
      <vt:lpstr>Existence and Uniqueness Questions</vt:lpstr>
      <vt:lpstr>Solutions of a Linear System</vt:lpstr>
      <vt:lpstr>Elementary Row Operations</vt:lpstr>
      <vt:lpstr>Existence and Uniqueness Questions</vt:lpstr>
      <vt:lpstr>Find all solutions of a linear system</vt:lpstr>
      <vt:lpstr>Existence of Solutions</vt:lpstr>
      <vt:lpstr>Existence of solutions</vt:lpstr>
      <vt:lpstr>Homogeneous Linear Systems</vt:lpstr>
      <vt:lpstr>Existence Of Solutions</vt:lpstr>
      <vt:lpstr>Existence Of Solutions</vt:lpstr>
      <vt:lpstr>PowerPoint Presentation</vt:lpstr>
      <vt:lpstr>Existence Of Solutions</vt:lpstr>
      <vt:lpstr>Line (R^2)</vt:lpstr>
      <vt:lpstr>Plan (R^3)</vt:lpstr>
      <vt:lpstr>Nonhomogeneous Systems &amp; General Solution</vt:lpstr>
      <vt:lpstr>Nonhomogeneous Systems &amp; General Solution</vt:lpstr>
      <vt:lpstr>Conclusion</vt:lpstr>
      <vt:lpstr>Nonhomogeneous Systems &amp; General Solution</vt:lpstr>
      <vt:lpstr>Existence of solutions</vt:lpstr>
      <vt:lpstr>Nonhomogeneous Systems &amp; General Solution</vt:lpstr>
      <vt:lpstr>References</vt:lpstr>
      <vt:lpstr>Reduced Echelon Form (RREF)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Maryam</dc:creator>
  <cp:lastModifiedBy>Maryam Ramezani</cp:lastModifiedBy>
  <cp:revision>632</cp:revision>
  <dcterms:modified xsi:type="dcterms:W3CDTF">2023-10-16T11:44:06Z</dcterms:modified>
</cp:coreProperties>
</file>